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2.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1"/>
  </p:notesMasterIdLst>
  <p:sldIdLst>
    <p:sldId id="256" r:id="rId2"/>
    <p:sldId id="257" r:id="rId3"/>
    <p:sldId id="268" r:id="rId4"/>
    <p:sldId id="259" r:id="rId5"/>
    <p:sldId id="266" r:id="rId6"/>
    <p:sldId id="263" r:id="rId7"/>
    <p:sldId id="267" r:id="rId8"/>
    <p:sldId id="262"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46A"/>
    <a:srgbClr val="BBD9D9"/>
    <a:srgbClr val="DE5B42"/>
    <a:srgbClr val="5B809C"/>
    <a:srgbClr val="889DBB"/>
    <a:srgbClr val="ECECEC"/>
    <a:srgbClr val="BBBB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9" d="100"/>
          <a:sy n="89" d="100"/>
        </p:scale>
        <p:origin x="-504" y="12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Tamraz\Desktop\pambiq_tehlil\&#1050;&#1085;&#1080;&#1075;&#1072;1.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7.3239701216030434E-2"/>
          <c:y val="2.8188746978880807E-2"/>
          <c:w val="0.89352667863000834"/>
          <c:h val="0.84188885191105678"/>
        </c:manualLayout>
      </c:layout>
      <c:bar3DChart>
        <c:barDir val="col"/>
        <c:grouping val="clustered"/>
        <c:varyColors val="0"/>
        <c:ser>
          <c:idx val="0"/>
          <c:order val="0"/>
          <c:tx>
            <c:strRef>
              <c:f>[Книга1.xlsx]Лист1!$A$3</c:f>
              <c:strCache>
                <c:ptCount val="1"/>
                <c:pt idx="0">
                  <c:v>Respublika üzrə cəmi</c:v>
                </c:pt>
              </c:strCache>
            </c:strRef>
          </c:tx>
          <c:invertIfNegative val="0"/>
          <c:cat>
            <c:numRef>
              <c:f>[Книга1.xlsx]Лист1!$B$2:$R$2</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[Книга1.xlsx]Лист1!$B$3:$R$3</c:f>
              <c:numCache>
                <c:formatCode>0</c:formatCode>
                <c:ptCount val="17"/>
                <c:pt idx="0">
                  <c:v>101203</c:v>
                </c:pt>
                <c:pt idx="1">
                  <c:v>83355</c:v>
                </c:pt>
                <c:pt idx="2">
                  <c:v>61012</c:v>
                </c:pt>
                <c:pt idx="3">
                  <c:v>66754</c:v>
                </c:pt>
                <c:pt idx="4">
                  <c:v>78161</c:v>
                </c:pt>
                <c:pt idx="5">
                  <c:v>112441</c:v>
                </c:pt>
                <c:pt idx="6">
                  <c:v>102843</c:v>
                </c:pt>
                <c:pt idx="7">
                  <c:v>75642</c:v>
                </c:pt>
                <c:pt idx="8">
                  <c:v>48464</c:v>
                </c:pt>
                <c:pt idx="9">
                  <c:v>21070</c:v>
                </c:pt>
                <c:pt idx="10">
                  <c:v>30175</c:v>
                </c:pt>
                <c:pt idx="11">
                  <c:v>42829</c:v>
                </c:pt>
                <c:pt idx="12">
                  <c:v>29217</c:v>
                </c:pt>
                <c:pt idx="13" formatCode="General">
                  <c:v>23460</c:v>
                </c:pt>
                <c:pt idx="14" formatCode="General">
                  <c:v>22918</c:v>
                </c:pt>
                <c:pt idx="15">
                  <c:v>18684</c:v>
                </c:pt>
                <c:pt idx="16" formatCode="General">
                  <c:v>51369</c:v>
                </c:pt>
              </c:numCache>
            </c:numRef>
          </c:val>
        </c:ser>
        <c:dLbls>
          <c:showLegendKey val="0"/>
          <c:showVal val="0"/>
          <c:showCatName val="0"/>
          <c:showSerName val="0"/>
          <c:showPercent val="0"/>
          <c:showBubbleSize val="0"/>
        </c:dLbls>
        <c:gapWidth val="150"/>
        <c:shape val="cylinder"/>
        <c:axId val="48691456"/>
        <c:axId val="49221632"/>
        <c:axId val="0"/>
      </c:bar3DChart>
      <c:catAx>
        <c:axId val="48691456"/>
        <c:scaling>
          <c:orientation val="minMax"/>
        </c:scaling>
        <c:delete val="0"/>
        <c:axPos val="b"/>
        <c:numFmt formatCode="General" sourceLinked="1"/>
        <c:majorTickMark val="out"/>
        <c:minorTickMark val="none"/>
        <c:tickLblPos val="nextTo"/>
        <c:crossAx val="49221632"/>
        <c:crosses val="autoZero"/>
        <c:auto val="1"/>
        <c:lblAlgn val="ctr"/>
        <c:lblOffset val="100"/>
        <c:noMultiLvlLbl val="0"/>
      </c:catAx>
      <c:valAx>
        <c:axId val="49221632"/>
        <c:scaling>
          <c:orientation val="minMax"/>
        </c:scaling>
        <c:delete val="0"/>
        <c:axPos val="l"/>
        <c:majorGridlines/>
        <c:numFmt formatCode="0" sourceLinked="1"/>
        <c:majorTickMark val="out"/>
        <c:minorTickMark val="none"/>
        <c:tickLblPos val="nextTo"/>
        <c:crossAx val="48691456"/>
        <c:crosses val="autoZero"/>
        <c:crossBetween val="between"/>
      </c:valAx>
      <c:spPr>
        <a:solidFill>
          <a:sysClr val="window" lastClr="FFFFFF"/>
        </a:solidFill>
        <a:ln w="25400" cap="flat" cmpd="sng" algn="ctr">
          <a:solidFill>
            <a:srgbClr val="2DA2BF"/>
          </a:solidFill>
          <a:prstDash val="solid"/>
        </a:ln>
        <a:effectLst/>
      </c:spPr>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0"/>
      <c:rAngAx val="0"/>
      <c:perspective val="30"/>
    </c:view3D>
    <c:floor>
      <c:thickness val="0"/>
    </c:floor>
    <c:sideWall>
      <c:thickness val="0"/>
      <c:spPr>
        <a:solidFill>
          <a:schemeClr val="accent2">
            <a:lumMod val="20000"/>
            <a:lumOff val="80000"/>
          </a:schemeClr>
        </a:solidFill>
      </c:spPr>
    </c:sideWall>
    <c:backWall>
      <c:thickness val="0"/>
      <c:spPr>
        <a:solidFill>
          <a:schemeClr val="accent2">
            <a:lumMod val="20000"/>
            <a:lumOff val="80000"/>
          </a:schemeClr>
        </a:solidFill>
      </c:spPr>
    </c:backWall>
    <c:plotArea>
      <c:layout>
        <c:manualLayout>
          <c:layoutTarget val="inner"/>
          <c:xMode val="edge"/>
          <c:yMode val="edge"/>
          <c:x val="2.8328611898016994E-2"/>
          <c:y val="6.6205236232320192E-2"/>
          <c:w val="0.9520592721725869"/>
          <c:h val="0.62283583044445689"/>
        </c:manualLayout>
      </c:layout>
      <c:pie3DChart>
        <c:varyColors val="1"/>
        <c:dLbls>
          <c:showLegendKey val="0"/>
          <c:showVal val="0"/>
          <c:showCatName val="0"/>
          <c:showSerName val="0"/>
          <c:showPercent val="0"/>
          <c:showBubbleSize val="0"/>
          <c:showLeaderLines val="1"/>
        </c:dLbls>
      </c:pie3DChart>
    </c:plotArea>
    <c:legend>
      <c:legendPos val="b"/>
      <c:layout>
        <c:manualLayout>
          <c:xMode val="edge"/>
          <c:yMode val="edge"/>
          <c:x val="2.3448004167435931E-2"/>
          <c:y val="0.75525198634791579"/>
          <c:w val="0.93785430068136233"/>
          <c:h val="0.20863690517374561"/>
        </c:manualLayout>
      </c:layout>
      <c:overlay val="0"/>
      <c:txPr>
        <a:bodyPr/>
        <a:lstStyle/>
        <a:p>
          <a:pPr>
            <a:defRPr sz="1400" b="1">
              <a:solidFill>
                <a:schemeClr val="bg1"/>
              </a:solidFill>
              <a:latin typeface="Times New Roman" pitchFamily="18" charset="0"/>
              <a:cs typeface="Times New Roman" pitchFamily="18" charset="0"/>
            </a:defRPr>
          </a:pPr>
          <a:endParaRPr lang="ru-RU"/>
        </a:p>
      </c:txPr>
    </c:legend>
    <c:plotVisOnly val="1"/>
    <c:dispBlanksAs val="zero"/>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3.7060083343263509E-2"/>
          <c:y val="4.0001849704685566E-2"/>
          <c:w val="0.94767717423127684"/>
          <c:h val="0.86973823558031793"/>
        </c:manualLayout>
      </c:layout>
      <c:bar3DChart>
        <c:barDir val="col"/>
        <c:grouping val="clustered"/>
        <c:varyColors val="0"/>
        <c:ser>
          <c:idx val="0"/>
          <c:order val="0"/>
          <c:tx>
            <c:strRef>
              <c:f>[Книга1.xlsx]Лист1!$A$59</c:f>
              <c:strCache>
                <c:ptCount val="1"/>
                <c:pt idx="0">
                  <c:v>Respublika üzrə cəmi</c:v>
                </c:pt>
              </c:strCache>
            </c:strRef>
          </c:tx>
          <c:spPr>
            <a:solidFill>
              <a:srgbClr val="DA1F28"/>
            </a:solidFill>
          </c:spPr>
          <c:invertIfNegative val="0"/>
          <c:dLbls>
            <c:spPr>
              <a:gradFill rotWithShape="1">
                <a:gsLst>
                  <a:gs pos="0">
                    <a:srgbClr val="EB641B">
                      <a:shade val="51000"/>
                      <a:satMod val="130000"/>
                    </a:srgbClr>
                  </a:gs>
                  <a:gs pos="80000">
                    <a:srgbClr val="EB641B">
                      <a:shade val="93000"/>
                      <a:satMod val="130000"/>
                    </a:srgbClr>
                  </a:gs>
                  <a:gs pos="100000">
                    <a:srgbClr val="EB641B">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txPr>
              <a:bodyPr/>
              <a:lstStyle/>
              <a:p>
                <a:pPr>
                  <a:defRPr>
                    <a:solidFill>
                      <a:sysClr val="window" lastClr="FFFFFF"/>
                    </a:solidFill>
                    <a:latin typeface="+mn-lt"/>
                    <a:ea typeface="+mn-ea"/>
                    <a:cs typeface="+mn-cs"/>
                  </a:defRPr>
                </a:pPr>
                <a:endParaRPr lang="ru-RU"/>
              </a:p>
            </c:txPr>
            <c:showLegendKey val="0"/>
            <c:showVal val="1"/>
            <c:showCatName val="0"/>
            <c:showSerName val="0"/>
            <c:showPercent val="0"/>
            <c:showBubbleSize val="0"/>
            <c:showLeaderLines val="0"/>
          </c:dLbls>
          <c:cat>
            <c:numRef>
              <c:f>[Книга1.xlsx]Лист1!$B$58:$R$58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[Книга1.xlsx]Лист1!$B$59:$R$59</c:f>
              <c:numCache>
                <c:formatCode>0.0</c:formatCode>
                <c:ptCount val="17"/>
                <c:pt idx="0">
                  <c:v>9.1</c:v>
                </c:pt>
                <c:pt idx="1">
                  <c:v>10</c:v>
                </c:pt>
                <c:pt idx="2">
                  <c:v>13.2</c:v>
                </c:pt>
                <c:pt idx="3">
                  <c:v>15</c:v>
                </c:pt>
                <c:pt idx="4">
                  <c:v>17.399999999999999</c:v>
                </c:pt>
                <c:pt idx="5">
                  <c:v>17.5</c:v>
                </c:pt>
                <c:pt idx="6">
                  <c:v>13</c:v>
                </c:pt>
                <c:pt idx="7">
                  <c:v>13</c:v>
                </c:pt>
                <c:pt idx="8">
                  <c:v>11.5</c:v>
                </c:pt>
                <c:pt idx="9">
                  <c:v>15.5</c:v>
                </c:pt>
                <c:pt idx="10">
                  <c:v>12.7</c:v>
                </c:pt>
                <c:pt idx="11">
                  <c:v>15.5</c:v>
                </c:pt>
                <c:pt idx="12">
                  <c:v>19.5</c:v>
                </c:pt>
                <c:pt idx="13">
                  <c:v>19.3</c:v>
                </c:pt>
                <c:pt idx="14">
                  <c:v>17.899999999999999</c:v>
                </c:pt>
                <c:pt idx="15">
                  <c:v>18.8</c:v>
                </c:pt>
                <c:pt idx="16">
                  <c:v>17.3</c:v>
                </c:pt>
              </c:numCache>
            </c:numRef>
          </c:val>
        </c:ser>
        <c:dLbls>
          <c:showLegendKey val="0"/>
          <c:showVal val="0"/>
          <c:showCatName val="0"/>
          <c:showSerName val="0"/>
          <c:showPercent val="0"/>
          <c:showBubbleSize val="0"/>
        </c:dLbls>
        <c:gapWidth val="150"/>
        <c:shape val="box"/>
        <c:axId val="47003136"/>
        <c:axId val="47004672"/>
        <c:axId val="0"/>
      </c:bar3DChart>
      <c:catAx>
        <c:axId val="47003136"/>
        <c:scaling>
          <c:orientation val="minMax"/>
        </c:scaling>
        <c:delete val="0"/>
        <c:axPos val="b"/>
        <c:numFmt formatCode="General" sourceLinked="1"/>
        <c:majorTickMark val="out"/>
        <c:minorTickMark val="none"/>
        <c:tickLblPos val="nextTo"/>
        <c:spPr>
          <a:noFill/>
          <a:ln w="25400" cap="flat" cmpd="sng" algn="ctr">
            <a:solidFill>
              <a:srgbClr val="DA1F28"/>
            </a:solidFill>
            <a:prstDash val="solid"/>
          </a:ln>
          <a:effectLst>
            <a:outerShdw blurRad="40000" dist="20000" dir="5400000" rotWithShape="0">
              <a:srgbClr val="000000">
                <a:alpha val="38000"/>
              </a:srgbClr>
            </a:outerShdw>
          </a:effectLst>
        </c:spPr>
        <c:txPr>
          <a:bodyPr/>
          <a:lstStyle/>
          <a:p>
            <a:pPr>
              <a:defRPr sz="1600" b="1" i="1">
                <a:solidFill>
                  <a:srgbClr val="FFC000"/>
                </a:solidFill>
                <a:latin typeface="+mn-lt"/>
                <a:ea typeface="+mn-ea"/>
                <a:cs typeface="+mn-cs"/>
              </a:defRPr>
            </a:pPr>
            <a:endParaRPr lang="ru-RU"/>
          </a:p>
        </c:txPr>
        <c:crossAx val="47004672"/>
        <c:crosses val="autoZero"/>
        <c:auto val="1"/>
        <c:lblAlgn val="ctr"/>
        <c:lblOffset val="100"/>
        <c:noMultiLvlLbl val="0"/>
      </c:catAx>
      <c:valAx>
        <c:axId val="47004672"/>
        <c:scaling>
          <c:orientation val="minMax"/>
        </c:scaling>
        <c:delete val="0"/>
        <c:axPos val="l"/>
        <c:majorGridlines/>
        <c:numFmt formatCode="0.0" sourceLinked="1"/>
        <c:majorTickMark val="out"/>
        <c:minorTickMark val="none"/>
        <c:tickLblPos val="nextTo"/>
        <c:spPr>
          <a:noFill/>
          <a:ln w="25400" cap="flat" cmpd="sng" algn="ctr">
            <a:solidFill>
              <a:srgbClr val="DA1F28"/>
            </a:solidFill>
            <a:prstDash val="solid"/>
          </a:ln>
          <a:effectLst>
            <a:outerShdw blurRad="40000" dist="20000" dir="5400000" rotWithShape="0">
              <a:srgbClr val="000000">
                <a:alpha val="38000"/>
              </a:srgbClr>
            </a:outerShdw>
          </a:effectLst>
        </c:spPr>
        <c:txPr>
          <a:bodyPr/>
          <a:lstStyle/>
          <a:p>
            <a:pPr>
              <a:defRPr sz="1400" b="1" i="1">
                <a:solidFill>
                  <a:srgbClr val="FFC000"/>
                </a:solidFill>
                <a:latin typeface="+mn-lt"/>
                <a:ea typeface="+mn-ea"/>
                <a:cs typeface="+mn-cs"/>
              </a:defRPr>
            </a:pPr>
            <a:endParaRPr lang="ru-RU"/>
          </a:p>
        </c:txPr>
        <c:crossAx val="47003136"/>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49495064320043"/>
          <c:y val="5.0215078107312662E-2"/>
          <c:w val="0.77574109255898294"/>
          <c:h val="0.83756112951057071"/>
        </c:manualLayout>
      </c:layout>
      <c:barChart>
        <c:barDir val="bar"/>
        <c:grouping val="clustered"/>
        <c:varyColors val="0"/>
        <c:dLbls>
          <c:showLegendKey val="0"/>
          <c:showVal val="0"/>
          <c:showCatName val="0"/>
          <c:showSerName val="0"/>
          <c:showPercent val="0"/>
          <c:showBubbleSize val="0"/>
        </c:dLbls>
        <c:gapWidth val="101"/>
        <c:axId val="51152000"/>
        <c:axId val="51153536"/>
      </c:barChart>
      <c:catAx>
        <c:axId val="51152000"/>
        <c:scaling>
          <c:orientation val="minMax"/>
        </c:scaling>
        <c:delete val="0"/>
        <c:axPos val="l"/>
        <c:numFmt formatCode="General" sourceLinked="1"/>
        <c:majorTickMark val="none"/>
        <c:minorTickMark val="none"/>
        <c:tickLblPos val="nextTo"/>
        <c:crossAx val="51153536"/>
        <c:crosses val="autoZero"/>
        <c:auto val="1"/>
        <c:lblAlgn val="ctr"/>
        <c:lblOffset val="100"/>
        <c:noMultiLvlLbl val="0"/>
      </c:catAx>
      <c:valAx>
        <c:axId val="51153536"/>
        <c:scaling>
          <c:orientation val="minMax"/>
        </c:scaling>
        <c:delete val="0"/>
        <c:axPos val="b"/>
        <c:numFmt formatCode="0" sourceLinked="1"/>
        <c:majorTickMark val="none"/>
        <c:minorTickMark val="none"/>
        <c:tickLblPos val="nextTo"/>
        <c:crossAx val="51152000"/>
        <c:crosses val="autoZero"/>
        <c:crossBetween val="between"/>
      </c:valAx>
    </c:plotArea>
    <c:plotVisOnly val="1"/>
    <c:dispBlanksAs val="gap"/>
    <c:showDLblsOverMax val="0"/>
  </c:chart>
  <c:spPr>
    <a:noFill/>
  </c:spPr>
  <c:txPr>
    <a:bodyPr/>
    <a:lstStyle/>
    <a:p>
      <a:pPr>
        <a:defRPr>
          <a:solidFill>
            <a:srgbClr val="ECECEC"/>
          </a:solidFill>
          <a:latin typeface="+mj-lt"/>
        </a:defRPr>
      </a:pPr>
      <a:endParaRPr lang="ru-RU"/>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097160689143307E-2"/>
          <c:y val="5.0398187672568477E-2"/>
          <c:w val="0.86211844100159951"/>
          <c:h val="0.84903291326224439"/>
        </c:manualLayout>
      </c:layout>
      <c:barChart>
        <c:barDir val="bar"/>
        <c:grouping val="clustered"/>
        <c:varyColors val="0"/>
        <c:ser>
          <c:idx val="0"/>
          <c:order val="0"/>
          <c:tx>
            <c:strRef>
              <c:f>[Книга1.xlsx]Лист1!$A$30</c:f>
              <c:strCache>
                <c:ptCount val="1"/>
                <c:pt idx="0">
                  <c:v>Respublika üzrə cəmi</c:v>
                </c:pt>
              </c:strCache>
            </c:strRef>
          </c:tx>
          <c:invertIfNegative val="0"/>
          <c:dLbls>
            <c:dLbl>
              <c:idx val="0"/>
              <c:layout/>
              <c:showLegendKey val="0"/>
              <c:showVal val="1"/>
              <c:showCatName val="0"/>
              <c:showSerName val="0"/>
              <c:showPercent val="0"/>
              <c:showBubbleSize val="0"/>
            </c:dLbl>
            <c:dLbl>
              <c:idx val="5"/>
              <c:layout/>
              <c:showLegendKey val="0"/>
              <c:showVal val="1"/>
              <c:showCatName val="0"/>
              <c:showSerName val="0"/>
              <c:showPercent val="0"/>
              <c:showBubbleSize val="0"/>
            </c:dLbl>
            <c:dLbl>
              <c:idx val="16"/>
              <c:layout/>
              <c:showLegendKey val="0"/>
              <c:showVal val="1"/>
              <c:showCatName val="0"/>
              <c:showSerName val="0"/>
              <c:showPercent val="0"/>
              <c:showBubbleSize val="0"/>
            </c:dLbl>
            <c:txPr>
              <a:bodyPr/>
              <a:lstStyle/>
              <a:p>
                <a:pPr>
                  <a:defRPr b="1">
                    <a:solidFill>
                      <a:srgbClr val="FFFF00"/>
                    </a:solidFill>
                  </a:defRPr>
                </a:pPr>
                <a:endParaRPr lang="ru-RU"/>
              </a:p>
            </c:txPr>
            <c:showLegendKey val="0"/>
            <c:showVal val="0"/>
            <c:showCatName val="0"/>
            <c:showSerName val="0"/>
            <c:showPercent val="0"/>
            <c:showBubbleSize val="0"/>
          </c:dLbls>
          <c:trendline>
            <c:trendlineType val="linear"/>
            <c:dispRSqr val="1"/>
            <c:dispEq val="1"/>
            <c:trendlineLbl>
              <c:layout>
                <c:manualLayout>
                  <c:x val="0.73038677133169883"/>
                  <c:y val="0.14036593392487962"/>
                </c:manualLayout>
              </c:layout>
              <c:numFmt formatCode="General" sourceLinked="0"/>
              <c:txPr>
                <a:bodyPr/>
                <a:lstStyle/>
                <a:p>
                  <a:pPr>
                    <a:defRPr b="1">
                      <a:solidFill>
                        <a:srgbClr val="FFFF00"/>
                      </a:solidFill>
                    </a:defRPr>
                  </a:pPr>
                  <a:endParaRPr lang="ru-RU"/>
                </a:p>
              </c:txPr>
            </c:trendlineLbl>
          </c:trendline>
          <c:cat>
            <c:numRef>
              <c:f>[Книга1.xlsx]Лист1!$B$29:$R$29</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[Книга1.xlsx]Лист1!$B$30:$R$30</c:f>
              <c:numCache>
                <c:formatCode>0</c:formatCode>
                <c:ptCount val="17"/>
                <c:pt idx="0">
                  <c:v>91542</c:v>
                </c:pt>
                <c:pt idx="1">
                  <c:v>83615</c:v>
                </c:pt>
                <c:pt idx="2">
                  <c:v>80428</c:v>
                </c:pt>
                <c:pt idx="3">
                  <c:v>99554</c:v>
                </c:pt>
                <c:pt idx="4">
                  <c:v>135685</c:v>
                </c:pt>
                <c:pt idx="5">
                  <c:v>196616</c:v>
                </c:pt>
                <c:pt idx="6">
                  <c:v>130123</c:v>
                </c:pt>
                <c:pt idx="7">
                  <c:v>100104</c:v>
                </c:pt>
                <c:pt idx="8">
                  <c:v>55408</c:v>
                </c:pt>
                <c:pt idx="9">
                  <c:v>31898</c:v>
                </c:pt>
                <c:pt idx="10">
                  <c:v>38216</c:v>
                </c:pt>
                <c:pt idx="11">
                  <c:v>66406</c:v>
                </c:pt>
                <c:pt idx="12">
                  <c:v>56957</c:v>
                </c:pt>
                <c:pt idx="13" formatCode="General">
                  <c:v>45155</c:v>
                </c:pt>
                <c:pt idx="14" formatCode="General">
                  <c:v>40970</c:v>
                </c:pt>
                <c:pt idx="15" formatCode="General">
                  <c:v>35192</c:v>
                </c:pt>
                <c:pt idx="16" formatCode="General">
                  <c:v>89442</c:v>
                </c:pt>
              </c:numCache>
            </c:numRef>
          </c:val>
        </c:ser>
        <c:dLbls>
          <c:showLegendKey val="0"/>
          <c:showVal val="0"/>
          <c:showCatName val="0"/>
          <c:showSerName val="0"/>
          <c:showPercent val="0"/>
          <c:showBubbleSize val="0"/>
        </c:dLbls>
        <c:gapWidth val="150"/>
        <c:axId val="95837568"/>
        <c:axId val="95876224"/>
      </c:barChart>
      <c:catAx>
        <c:axId val="95837568"/>
        <c:scaling>
          <c:orientation val="minMax"/>
        </c:scaling>
        <c:delete val="0"/>
        <c:axPos val="l"/>
        <c:numFmt formatCode="General" sourceLinked="1"/>
        <c:majorTickMark val="out"/>
        <c:minorTickMark val="none"/>
        <c:tickLblPos val="nextTo"/>
        <c:txPr>
          <a:bodyPr/>
          <a:lstStyle/>
          <a:p>
            <a:pPr>
              <a:defRPr sz="1200" b="1">
                <a:solidFill>
                  <a:srgbClr val="FFFF00"/>
                </a:solidFill>
              </a:defRPr>
            </a:pPr>
            <a:endParaRPr lang="ru-RU"/>
          </a:p>
        </c:txPr>
        <c:crossAx val="95876224"/>
        <c:crosses val="autoZero"/>
        <c:auto val="1"/>
        <c:lblAlgn val="ctr"/>
        <c:lblOffset val="100"/>
        <c:noMultiLvlLbl val="0"/>
      </c:catAx>
      <c:valAx>
        <c:axId val="95876224"/>
        <c:scaling>
          <c:orientation val="minMax"/>
        </c:scaling>
        <c:delete val="0"/>
        <c:axPos val="b"/>
        <c:majorGridlines/>
        <c:numFmt formatCode="0" sourceLinked="1"/>
        <c:majorTickMark val="out"/>
        <c:minorTickMark val="none"/>
        <c:tickLblPos val="nextTo"/>
        <c:txPr>
          <a:bodyPr/>
          <a:lstStyle/>
          <a:p>
            <a:pPr>
              <a:defRPr b="1">
                <a:solidFill>
                  <a:srgbClr val="FFFF00"/>
                </a:solidFill>
              </a:defRPr>
            </a:pPr>
            <a:endParaRPr lang="ru-RU"/>
          </a:p>
        </c:txPr>
        <c:crossAx val="95837568"/>
        <c:crosses val="autoZero"/>
        <c:crossBetween val="between"/>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view3D>
      <c:rotX val="15"/>
      <c:rotY val="0"/>
      <c:rAngAx val="1"/>
    </c:view3D>
    <c:floor>
      <c:thickness val="0"/>
    </c:floor>
    <c:sideWall>
      <c:thickness val="0"/>
    </c:sideWall>
    <c:backWall>
      <c:thickness val="0"/>
    </c:backWall>
    <c:plotArea>
      <c:layout>
        <c:manualLayout>
          <c:layoutTarget val="inner"/>
          <c:xMode val="edge"/>
          <c:yMode val="edge"/>
          <c:x val="6.6231407688590021E-3"/>
          <c:y val="3.7090636508294313E-2"/>
          <c:w val="0.97600818488138963"/>
          <c:h val="0.92158387474974357"/>
        </c:manualLayout>
      </c:layout>
      <c:pie3DChart>
        <c:varyColors val="1"/>
        <c:ser>
          <c:idx val="0"/>
          <c:order val="0"/>
          <c:tx>
            <c:strRef>
              <c:f>[Книга1.xlsx]Лист2!$A$21</c:f>
              <c:strCache>
                <c:ptCount val="1"/>
                <c:pt idx="0">
                  <c:v>xam pambıq</c:v>
                </c:pt>
              </c:strCache>
            </c:strRef>
          </c:tx>
          <c:dPt>
            <c:idx val="0"/>
            <c:bubble3D val="0"/>
            <c:spPr>
              <a:solidFill>
                <a:srgbClr val="39639D"/>
              </a:solidFill>
              <a:ln w="38100" cap="flat" cmpd="sng" algn="ctr">
                <a:solidFill>
                  <a:sysClr val="window" lastClr="FFFFFF"/>
                </a:solidFill>
                <a:prstDash val="solid"/>
              </a:ln>
              <a:effectLst>
                <a:outerShdw blurRad="40000" dist="20000" dir="5400000" rotWithShape="0">
                  <a:srgbClr val="000000">
                    <a:alpha val="38000"/>
                  </a:srgbClr>
                </a:outerShdw>
              </a:effectLst>
            </c:spPr>
          </c:dPt>
          <c:dPt>
            <c:idx val="1"/>
            <c:bubble3D val="0"/>
          </c:dPt>
          <c:dPt>
            <c:idx val="2"/>
            <c:bubble3D val="0"/>
            <c:spPr>
              <a:solidFill>
                <a:srgbClr val="DA1F28"/>
              </a:solidFill>
              <a:ln w="25400" cap="flat" cmpd="sng" algn="ctr">
                <a:solidFill>
                  <a:srgbClr val="DA1F28">
                    <a:shade val="50000"/>
                  </a:srgbClr>
                </a:solidFill>
                <a:prstDash val="solid"/>
              </a:ln>
              <a:effectLst/>
            </c:spPr>
          </c:dPt>
          <c:dPt>
            <c:idx val="3"/>
            <c:bubble3D val="0"/>
            <c:spPr>
              <a:solidFill>
                <a:sysClr val="window" lastClr="FFFFFF"/>
              </a:solidFill>
              <a:ln w="25400" cap="flat" cmpd="sng" algn="ctr">
                <a:solidFill>
                  <a:srgbClr val="2DA2BF"/>
                </a:solidFill>
                <a:prstDash val="solid"/>
              </a:ln>
              <a:effectLst/>
            </c:spPr>
          </c:dPt>
          <c:dPt>
            <c:idx val="4"/>
            <c:bubble3D val="0"/>
            <c:spPr>
              <a:gradFill rotWithShape="1">
                <a:gsLst>
                  <a:gs pos="0">
                    <a:srgbClr val="EB641B">
                      <a:shade val="51000"/>
                      <a:satMod val="130000"/>
                    </a:srgbClr>
                  </a:gs>
                  <a:gs pos="80000">
                    <a:srgbClr val="EB641B">
                      <a:shade val="93000"/>
                      <a:satMod val="130000"/>
                    </a:srgbClr>
                  </a:gs>
                  <a:gs pos="100000">
                    <a:srgbClr val="EB641B">
                      <a:shade val="94000"/>
                      <a:satMod val="135000"/>
                    </a:srgbClr>
                  </a:gs>
                </a:gsLst>
                <a:lin ang="16200000" scaled="0"/>
              </a:gradFill>
              <a:ln w="9525" cap="flat" cmpd="sng" algn="ctr">
                <a:solidFill>
                  <a:srgbClr val="EB641B">
                    <a:shade val="95000"/>
                    <a:satMod val="105000"/>
                  </a:srgbClr>
                </a:solidFill>
                <a:prstDash val="solid"/>
              </a:ln>
              <a:effectLst>
                <a:outerShdw blurRad="40000" dist="23000" dir="5400000" rotWithShape="0">
                  <a:srgbClr val="000000">
                    <a:alpha val="35000"/>
                  </a:srgbClr>
                </a:outerShdw>
              </a:effectLst>
            </c:spPr>
          </c:dPt>
          <c:dLbls>
            <c:dLbl>
              <c:idx val="0"/>
              <c:layout>
                <c:manualLayout>
                  <c:x val="0.11859596470739187"/>
                  <c:y val="-6.1245634893928855E-2"/>
                </c:manualLayout>
              </c:layout>
              <c:showLegendKey val="0"/>
              <c:showVal val="1"/>
              <c:showCatName val="1"/>
              <c:showSerName val="0"/>
              <c:showPercent val="0"/>
              <c:showBubbleSize val="0"/>
            </c:dLbl>
            <c:dLbl>
              <c:idx val="1"/>
              <c:layout>
                <c:manualLayout>
                  <c:x val="-0.12375169550109585"/>
                  <c:y val="0.13633458210886032"/>
                </c:manualLayout>
              </c:layout>
              <c:showLegendKey val="0"/>
              <c:showVal val="1"/>
              <c:showCatName val="1"/>
              <c:showSerName val="0"/>
              <c:showPercent val="0"/>
              <c:showBubbleSize val="0"/>
            </c:dLbl>
            <c:dLbl>
              <c:idx val="2"/>
              <c:layout>
                <c:manualLayout>
                  <c:x val="-7.1317996794913754E-2"/>
                  <c:y val="4.9972855957107924E-2"/>
                </c:manualLayout>
              </c:layout>
              <c:showLegendKey val="0"/>
              <c:showVal val="1"/>
              <c:showCatName val="1"/>
              <c:showSerName val="0"/>
              <c:showPercent val="0"/>
              <c:showBubbleSize val="0"/>
            </c:dLbl>
            <c:dLbl>
              <c:idx val="3"/>
              <c:layout>
                <c:manualLayout>
                  <c:x val="3.6477004029924613E-3"/>
                  <c:y val="0.10459953189611983"/>
                </c:manualLayout>
              </c:layout>
              <c:showLegendKey val="0"/>
              <c:showVal val="1"/>
              <c:showCatName val="1"/>
              <c:showSerName val="0"/>
              <c:showPercent val="0"/>
              <c:showBubbleSize val="0"/>
            </c:dLbl>
            <c:dLbl>
              <c:idx val="4"/>
              <c:layout>
                <c:manualLayout>
                  <c:x val="4.7617804594480652E-2"/>
                  <c:y val="-9.1328712116113694E-2"/>
                </c:manualLayout>
              </c:layout>
              <c:showLegendKey val="0"/>
              <c:showVal val="1"/>
              <c:showCatName val="1"/>
              <c:showSerName val="0"/>
              <c:showPercent val="0"/>
              <c:showBubbleSize val="0"/>
            </c:dLbl>
            <c:spPr>
              <a:gradFill rotWithShape="1">
                <a:gsLst>
                  <a:gs pos="0">
                    <a:srgbClr val="DA1F28">
                      <a:tint val="50000"/>
                      <a:satMod val="300000"/>
                    </a:srgbClr>
                  </a:gs>
                  <a:gs pos="35000">
                    <a:srgbClr val="DA1F28">
                      <a:tint val="37000"/>
                      <a:satMod val="300000"/>
                    </a:srgbClr>
                  </a:gs>
                  <a:gs pos="100000">
                    <a:srgbClr val="DA1F28">
                      <a:tint val="15000"/>
                      <a:satMod val="350000"/>
                    </a:srgbClr>
                  </a:gs>
                </a:gsLst>
                <a:lin ang="16200000" scaled="1"/>
              </a:gradFill>
              <a:ln w="9525" cap="flat" cmpd="sng" algn="ctr">
                <a:solidFill>
                  <a:srgbClr val="DA1F28">
                    <a:shade val="95000"/>
                    <a:satMod val="105000"/>
                  </a:srgbClr>
                </a:solidFill>
                <a:prstDash val="solid"/>
              </a:ln>
              <a:effectLst>
                <a:outerShdw blurRad="40000" dist="20000" dir="5400000" rotWithShape="0">
                  <a:srgbClr val="000000">
                    <a:alpha val="38000"/>
                  </a:srgbClr>
                </a:outerShdw>
              </a:effectLst>
            </c:spPr>
            <c:txPr>
              <a:bodyPr/>
              <a:lstStyle/>
              <a:p>
                <a:pPr>
                  <a:defRPr b="1" i="1">
                    <a:solidFill>
                      <a:sysClr val="windowText" lastClr="000000"/>
                    </a:solidFill>
                    <a:latin typeface="+mn-lt"/>
                    <a:ea typeface="+mn-ea"/>
                    <a:cs typeface="+mn-cs"/>
                  </a:defRPr>
                </a:pPr>
                <a:endParaRPr lang="ru-RU"/>
              </a:p>
            </c:txPr>
            <c:showLegendKey val="0"/>
            <c:showVal val="1"/>
            <c:showCatName val="1"/>
            <c:showSerName val="0"/>
            <c:showPercent val="0"/>
            <c:showBubbleSize val="0"/>
            <c:showLeaderLines val="1"/>
          </c:dLbls>
          <c:cat>
            <c:numRef>
              <c:f>[Книга1.xlsx]Лист2!$B$3:$F$3</c:f>
              <c:numCache>
                <c:formatCode>General</c:formatCode>
                <c:ptCount val="5"/>
                <c:pt idx="0">
                  <c:v>2012</c:v>
                </c:pt>
                <c:pt idx="1">
                  <c:v>2013</c:v>
                </c:pt>
                <c:pt idx="2">
                  <c:v>2014</c:v>
                </c:pt>
                <c:pt idx="3">
                  <c:v>2015</c:v>
                </c:pt>
                <c:pt idx="4">
                  <c:v>2016</c:v>
                </c:pt>
              </c:numCache>
            </c:numRef>
          </c:cat>
          <c:val>
            <c:numRef>
              <c:f>[Книга1.xlsx]Лист2!$B$21:$F$21</c:f>
              <c:numCache>
                <c:formatCode>0.0</c:formatCode>
                <c:ptCount val="5"/>
                <c:pt idx="0">
                  <c:v>102</c:v>
                </c:pt>
                <c:pt idx="1">
                  <c:v>99.4</c:v>
                </c:pt>
                <c:pt idx="2">
                  <c:v>100</c:v>
                </c:pt>
                <c:pt idx="3">
                  <c:v>100</c:v>
                </c:pt>
                <c:pt idx="4">
                  <c:v>100.4</c:v>
                </c:pt>
              </c:numCache>
            </c:numRef>
          </c:val>
        </c:ser>
        <c:dLbls>
          <c:showLegendKey val="0"/>
          <c:showVal val="1"/>
          <c:showCatName val="1"/>
          <c:showSerName val="0"/>
          <c:showPercent val="0"/>
          <c:showBubbleSize val="0"/>
          <c:showLeaderLines val="1"/>
        </c:dLbls>
      </c:pie3DChart>
      <c:spPr>
        <a:solidFill>
          <a:srgbClr val="2DA2BF"/>
        </a:solidFill>
        <a:ln w="38100" cap="flat" cmpd="sng" algn="ctr">
          <a:solidFill>
            <a:sysClr val="window" lastClr="FFFFFF"/>
          </a:solidFill>
          <a:prstDash val="solid"/>
        </a:ln>
        <a:effectLst>
          <a:outerShdw blurRad="40000" dist="20000" dir="5400000" rotWithShape="0">
            <a:srgbClr val="000000">
              <a:alpha val="38000"/>
            </a:srgbClr>
          </a:outerShdw>
        </a:effectLst>
      </c:spPr>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BE1336-0DEB-4311-A81C-A78EFCAF5C94}" type="datetimeFigureOut">
              <a:rPr lang="ru-RU" smtClean="0"/>
              <a:t>06.07.2018</a:t>
            </a:fld>
            <a:endParaRPr lang="ru-R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1894DE-48B2-4EC9-A9B4-ACA783DCBBA5}" type="slidenum">
              <a:rPr lang="ru-RU" smtClean="0"/>
              <a:t>‹#›</a:t>
            </a:fld>
            <a:endParaRPr lang="ru-RU"/>
          </a:p>
        </p:txBody>
      </p:sp>
    </p:spTree>
    <p:extLst>
      <p:ext uri="{BB962C8B-B14F-4D97-AF65-F5344CB8AC3E}">
        <p14:creationId xmlns:p14="http://schemas.microsoft.com/office/powerpoint/2010/main" val="647583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EE1894DE-48B2-4EC9-A9B4-ACA783DCBBA5}" type="slidenum">
              <a:rPr lang="ru-RU" smtClean="0"/>
              <a:t>4</a:t>
            </a:fld>
            <a:endParaRPr lang="ru-RU"/>
          </a:p>
        </p:txBody>
      </p:sp>
    </p:spTree>
    <p:extLst>
      <p:ext uri="{BB962C8B-B14F-4D97-AF65-F5344CB8AC3E}">
        <p14:creationId xmlns:p14="http://schemas.microsoft.com/office/powerpoint/2010/main" val="4281352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EE1894DE-48B2-4EC9-A9B4-ACA783DCBBA5}" type="slidenum">
              <a:rPr lang="ru-RU" smtClean="0"/>
              <a:t>6</a:t>
            </a:fld>
            <a:endParaRPr lang="ru-RU"/>
          </a:p>
        </p:txBody>
      </p:sp>
    </p:spTree>
    <p:extLst>
      <p:ext uri="{BB962C8B-B14F-4D97-AF65-F5344CB8AC3E}">
        <p14:creationId xmlns:p14="http://schemas.microsoft.com/office/powerpoint/2010/main" val="13970115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E99CFF2-BE84-4692-8AE9-EE5C15619753}" type="datetimeFigureOut">
              <a:rPr lang="en-US" smtClean="0"/>
              <a:pPr/>
              <a:t>7/6/2018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044FEB2-617E-4E51-8EF3-932CEFC7CEA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E99CFF2-BE84-4692-8AE9-EE5C15619753}" type="datetimeFigureOut">
              <a:rPr lang="en-US" smtClean="0"/>
              <a:pPr/>
              <a:t>7/6/2018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044FEB2-617E-4E51-8EF3-932CEFC7CEA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E99CFF2-BE84-4692-8AE9-EE5C15619753}" type="datetimeFigureOut">
              <a:rPr lang="en-US" smtClean="0"/>
              <a:pPr/>
              <a:t>7/6/2018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044FEB2-617E-4E51-8EF3-932CEFC7CEA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E99CFF2-BE84-4692-8AE9-EE5C15619753}" type="datetimeFigureOut">
              <a:rPr lang="en-US" smtClean="0"/>
              <a:pPr/>
              <a:t>7/6/2018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044FEB2-617E-4E51-8EF3-932CEFC7CEA0}"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E99CFF2-BE84-4692-8AE9-EE5C15619753}" type="datetimeFigureOut">
              <a:rPr lang="en-US" smtClean="0"/>
              <a:pPr/>
              <a:t>7/6/2018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044FEB2-617E-4E51-8EF3-932CEFC7CEA0}" type="slidenum">
              <a:rPr lang="en-US" smtClean="0"/>
              <a:pPr/>
              <a:t>‹#›</a:t>
            </a:fld>
            <a:endParaRPr lang="en-US"/>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E99CFF2-BE84-4692-8AE9-EE5C15619753}" type="datetimeFigureOut">
              <a:rPr lang="en-US" smtClean="0"/>
              <a:pPr/>
              <a:t>7/6/2018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044FEB2-617E-4E51-8EF3-932CEFC7CEA0}"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E99CFF2-BE84-4692-8AE9-EE5C15619753}" type="datetimeFigureOut">
              <a:rPr lang="en-US" smtClean="0"/>
              <a:pPr/>
              <a:t>7/6/2018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044FEB2-617E-4E51-8EF3-932CEFC7CEA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E99CFF2-BE84-4692-8AE9-EE5C15619753}" type="datetimeFigureOut">
              <a:rPr lang="en-US" smtClean="0"/>
              <a:pPr/>
              <a:t>7/6/2018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044FEB2-617E-4E51-8EF3-932CEFC7CEA0}"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E99CFF2-BE84-4692-8AE9-EE5C15619753}" type="datetimeFigureOut">
              <a:rPr lang="en-US" smtClean="0"/>
              <a:pPr/>
              <a:t>7/6/2018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044FEB2-617E-4E51-8EF3-932CEFC7CE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CE99CFF2-BE84-4692-8AE9-EE5C15619753}" type="datetimeFigureOut">
              <a:rPr lang="en-US" smtClean="0"/>
              <a:pPr/>
              <a:t>7/6/2018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044FEB2-617E-4E51-8EF3-932CEFC7CEA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E99CFF2-BE84-4692-8AE9-EE5C15619753}" type="datetimeFigureOut">
              <a:rPr lang="en-US" smtClean="0"/>
              <a:pPr/>
              <a:t>7/6/2018</a:t>
            </a:fld>
            <a:endParaRPr lang="en-US"/>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044FEB2-617E-4E51-8EF3-932CEFC7CEA0}" type="slidenum">
              <a:rPr lang="en-US" smtClean="0"/>
              <a:pPr/>
              <a:t>‹#›</a:t>
            </a:fld>
            <a:endParaRPr lang="en-US"/>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12315"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12315"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CE99CFF2-BE84-4692-8AE9-EE5C15619753}" type="datetimeFigureOut">
              <a:rPr lang="en-US" smtClean="0"/>
              <a:pPr/>
              <a:t>7/6/2018</a:t>
            </a:fld>
            <a:endParaRPr lang="en-US"/>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1044FEB2-617E-4E51-8EF3-932CEFC7CEA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NULL"/><Relationship Id="rId3" Type="http://schemas.openxmlformats.org/officeDocument/2006/relationships/image" Target="../media/image13.png"/><Relationship Id="rId7" Type="http://schemas.openxmlformats.org/officeDocument/2006/relationships/image" Target="NULL"/><Relationship Id="rId12" Type="http://schemas.openxmlformats.org/officeDocument/2006/relationships/image" Target="../media/image16.png"/><Relationship Id="rId2" Type="http://schemas.openxmlformats.org/officeDocument/2006/relationships/image" Target="../media/image12.png"/><Relationship Id="rId16" Type="http://schemas.openxmlformats.org/officeDocument/2006/relationships/image" Target="../media/image18.png"/><Relationship Id="rId1" Type="http://schemas.openxmlformats.org/officeDocument/2006/relationships/slideLayout" Target="../slideLayouts/slideLayout7.xml"/><Relationship Id="rId11" Type="http://schemas.openxmlformats.org/officeDocument/2006/relationships/image" Target="NULL"/><Relationship Id="rId15" Type="http://schemas.openxmlformats.org/officeDocument/2006/relationships/image" Target="NULL"/><Relationship Id="rId10" Type="http://schemas.openxmlformats.org/officeDocument/2006/relationships/image" Target="../media/image15.png"/><Relationship Id="rId9" Type="http://schemas.openxmlformats.org/officeDocument/2006/relationships/image" Target="NULL"/><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F546A"/>
        </a:solidFill>
        <a:effectLst/>
      </p:bgPr>
    </p:bg>
    <p:spTree>
      <p:nvGrpSpPr>
        <p:cNvPr id="1" name=""/>
        <p:cNvGrpSpPr/>
        <p:nvPr/>
      </p:nvGrpSpPr>
      <p:grpSpPr>
        <a:xfrm>
          <a:off x="0" y="0"/>
          <a:ext cx="0" cy="0"/>
          <a:chOff x="0" y="0"/>
          <a:chExt cx="0" cy="0"/>
        </a:xfrm>
      </p:grpSpPr>
      <p:sp>
        <p:nvSpPr>
          <p:cNvPr id="7" name="Rectangle 6"/>
          <p:cNvSpPr/>
          <p:nvPr/>
        </p:nvSpPr>
        <p:spPr>
          <a:xfrm>
            <a:off x="0" y="2281952"/>
            <a:ext cx="12191999" cy="707886"/>
          </a:xfrm>
          <a:prstGeom prst="rect">
            <a:avLst/>
          </a:prstGeom>
        </p:spPr>
        <p:txBody>
          <a:bodyPr wrap="square">
            <a:spAutoFit/>
          </a:bodyPr>
          <a:lstStyle/>
          <a:p>
            <a:pPr algn="ctr"/>
            <a:r>
              <a:rPr lang="en-US" sz="4000" b="1" dirty="0" smtClean="0">
                <a:solidFill>
                  <a:schemeClr val="bg1"/>
                </a:solidFill>
                <a:latin typeface="+mj-lt"/>
              </a:rPr>
              <a:t> </a:t>
            </a:r>
            <a:endParaRPr lang="en-US" sz="4000" b="1" dirty="0">
              <a:solidFill>
                <a:schemeClr val="bg1"/>
              </a:solidFill>
              <a:latin typeface="+mj-lt"/>
            </a:endParaRPr>
          </a:p>
        </p:txBody>
      </p:sp>
      <p:sp>
        <p:nvSpPr>
          <p:cNvPr id="11" name="Oval 10">
            <a:extLst>
              <a:ext uri="{FF2B5EF4-FFF2-40B4-BE49-F238E27FC236}">
                <a16:creationId xmlns="" xmlns:a16="http://schemas.microsoft.com/office/drawing/2014/main" id="{CCC74DA1-3EC4-49DB-B343-600B954D6B0F}"/>
              </a:ext>
            </a:extLst>
          </p:cNvPr>
          <p:cNvSpPr/>
          <p:nvPr/>
        </p:nvSpPr>
        <p:spPr>
          <a:xfrm>
            <a:off x="5430506" y="3874618"/>
            <a:ext cx="1455187" cy="148143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z-Latn-AZ"/>
          </a:p>
        </p:txBody>
      </p:sp>
      <p:sp>
        <p:nvSpPr>
          <p:cNvPr id="13" name="Rectangle 12"/>
          <p:cNvSpPr/>
          <p:nvPr/>
        </p:nvSpPr>
        <p:spPr>
          <a:xfrm>
            <a:off x="289237" y="266396"/>
            <a:ext cx="11611611" cy="629817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7975" y="1816627"/>
            <a:ext cx="11551011" cy="37856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az-Latn-AZ" sz="2400" b="1" dirty="0">
                <a:solidFill>
                  <a:schemeClr val="bg1"/>
                </a:solidFill>
                <a:latin typeface="Times New Roman"/>
                <a:ea typeface="Calibri"/>
                <a:cs typeface="Times New Roman"/>
              </a:rPr>
              <a:t> </a:t>
            </a:r>
            <a:endParaRPr lang="az-Latn-AZ" sz="2400" b="1" dirty="0" smtClean="0">
              <a:solidFill>
                <a:schemeClr val="bg1"/>
              </a:solidFill>
              <a:latin typeface="Times New Roman"/>
              <a:ea typeface="Calibri"/>
              <a:cs typeface="Times New Roman"/>
            </a:endParaRPr>
          </a:p>
          <a:p>
            <a:pPr algn="ctr"/>
            <a:r>
              <a:rPr lang="az-Latn-AZ" sz="2400" b="1" i="1" dirty="0" smtClean="0">
                <a:solidFill>
                  <a:schemeClr val="bg1"/>
                </a:solidFill>
                <a:latin typeface="Times New Roman" pitchFamily="18" charset="0"/>
                <a:ea typeface="Calibri"/>
                <a:cs typeface="Times New Roman" pitchFamily="18" charset="0"/>
              </a:rPr>
              <a:t>ÖLKƏDƏ</a:t>
            </a:r>
            <a:r>
              <a:rPr lang="en-US" sz="2400" b="1" i="1" dirty="0" smtClean="0">
                <a:solidFill>
                  <a:schemeClr val="bg1"/>
                </a:solidFill>
                <a:latin typeface="Times New Roman" pitchFamily="18" charset="0"/>
                <a:ea typeface="Calibri"/>
                <a:cs typeface="Times New Roman" pitchFamily="18" charset="0"/>
              </a:rPr>
              <a:t> PAMB</a:t>
            </a:r>
            <a:r>
              <a:rPr lang="az-Latn-AZ" sz="2400" b="1" i="1" dirty="0" smtClean="0">
                <a:solidFill>
                  <a:schemeClr val="bg1"/>
                </a:solidFill>
                <a:latin typeface="Times New Roman" pitchFamily="18" charset="0"/>
                <a:ea typeface="Calibri"/>
                <a:cs typeface="Times New Roman" pitchFamily="18" charset="0"/>
              </a:rPr>
              <a:t>IQ İSTEHSALININ </a:t>
            </a:r>
            <a:r>
              <a:rPr lang="az-Latn-AZ" sz="2400" b="1" i="1" dirty="0" smtClean="0">
                <a:solidFill>
                  <a:schemeClr val="bg1"/>
                </a:solidFill>
                <a:latin typeface="Times New Roman" pitchFamily="18" charset="0"/>
                <a:ea typeface="Verdana" pitchFamily="34" charset="0"/>
                <a:cs typeface="Times New Roman" pitchFamily="18" charset="0"/>
              </a:rPr>
              <a:t>MÜQAYİSƏLİ STATİSTİK  TƏHL</a:t>
            </a:r>
            <a:r>
              <a:rPr lang="az-Latn-AZ" sz="2400" b="1" i="1" dirty="0" smtClean="0">
                <a:solidFill>
                  <a:schemeClr val="bg1"/>
                </a:solidFill>
                <a:ea typeface="Verdana" pitchFamily="34" charset="0"/>
                <a:cs typeface="Verdana" pitchFamily="34" charset="0"/>
              </a:rPr>
              <a:t>İLİ</a:t>
            </a:r>
          </a:p>
          <a:p>
            <a:pPr algn="ctr"/>
            <a:endParaRPr lang="en-US" sz="2400" b="1" dirty="0" smtClean="0">
              <a:solidFill>
                <a:schemeClr val="bg1"/>
              </a:solidFill>
              <a:ea typeface="Verdana" pitchFamily="34" charset="0"/>
              <a:cs typeface="Verdana" pitchFamily="34" charset="0"/>
            </a:endParaRPr>
          </a:p>
          <a:p>
            <a:pPr algn="r"/>
            <a:endParaRPr lang="az-Latn-AZ" sz="2400" b="1" dirty="0" smtClean="0">
              <a:solidFill>
                <a:schemeClr val="bg1"/>
              </a:solidFill>
              <a:latin typeface="Verdana" pitchFamily="34" charset="0"/>
              <a:ea typeface="Verdana" pitchFamily="34" charset="0"/>
              <a:cs typeface="Verdana" pitchFamily="34" charset="0"/>
            </a:endParaRPr>
          </a:p>
          <a:p>
            <a:pPr algn="r"/>
            <a:endParaRPr lang="az-Latn-AZ" sz="2400" b="1" dirty="0">
              <a:solidFill>
                <a:schemeClr val="bg1"/>
              </a:solidFill>
              <a:latin typeface="Verdana" pitchFamily="34" charset="0"/>
              <a:ea typeface="Verdana" pitchFamily="34" charset="0"/>
              <a:cs typeface="Verdana" pitchFamily="34" charset="0"/>
            </a:endParaRPr>
          </a:p>
          <a:p>
            <a:pPr algn="r"/>
            <a:endParaRPr lang="az-Latn-AZ" sz="2400" b="1" dirty="0" smtClean="0">
              <a:solidFill>
                <a:schemeClr val="bg1"/>
              </a:solidFill>
              <a:latin typeface="Times New Roman" pitchFamily="18" charset="0"/>
              <a:ea typeface="Verdana" pitchFamily="34" charset="0"/>
              <a:cs typeface="Times New Roman" pitchFamily="18" charset="0"/>
            </a:endParaRPr>
          </a:p>
          <a:p>
            <a:pPr algn="r"/>
            <a:endParaRPr lang="az-Latn-AZ" sz="2400" b="1" dirty="0">
              <a:solidFill>
                <a:schemeClr val="bg1"/>
              </a:solidFill>
              <a:latin typeface="Times New Roman" pitchFamily="18" charset="0"/>
              <a:ea typeface="Verdana" pitchFamily="34" charset="0"/>
              <a:cs typeface="Times New Roman" pitchFamily="18" charset="0"/>
            </a:endParaRPr>
          </a:p>
          <a:p>
            <a:pPr algn="r"/>
            <a:endParaRPr lang="az-Latn-AZ" sz="2400" b="1" dirty="0">
              <a:solidFill>
                <a:schemeClr val="bg1"/>
              </a:solidFill>
              <a:latin typeface="Times New Roman" pitchFamily="18" charset="0"/>
              <a:ea typeface="Verdana" pitchFamily="34" charset="0"/>
              <a:cs typeface="Times New Roman" pitchFamily="18" charset="0"/>
            </a:endParaRPr>
          </a:p>
          <a:p>
            <a:pPr algn="r"/>
            <a:endParaRPr lang="az-Latn-AZ" sz="2400" b="1" dirty="0" smtClean="0">
              <a:solidFill>
                <a:schemeClr val="bg1"/>
              </a:solidFill>
              <a:effectLst>
                <a:outerShdw blurRad="38100" dist="38100" dir="2700000" algn="tl">
                  <a:srgbClr val="000000">
                    <a:alpha val="43137"/>
                  </a:srgbClr>
                </a:outerShdw>
              </a:effectLst>
              <a:latin typeface="Times New Roman" pitchFamily="18" charset="0"/>
              <a:ea typeface="Verdana" pitchFamily="34" charset="0"/>
              <a:cs typeface="Times New Roman" pitchFamily="18" charset="0"/>
            </a:endParaRPr>
          </a:p>
          <a:p>
            <a:pPr algn="r"/>
            <a:endParaRPr lang="az-Latn-AZ" sz="2400" b="1" dirty="0" smtClean="0">
              <a:solidFill>
                <a:schemeClr val="bg1"/>
              </a:solidFill>
              <a:effectLst>
                <a:outerShdw blurRad="38100" dist="38100" dir="2700000" algn="tl">
                  <a:srgbClr val="000000">
                    <a:alpha val="43137"/>
                  </a:srgbClr>
                </a:outerShdw>
              </a:effectLst>
              <a:latin typeface="Times New Roman" pitchFamily="18" charset="0"/>
              <a:ea typeface="Verdana" pitchFamily="34" charset="0"/>
              <a:cs typeface="Times New Roman" pitchFamily="18" charset="0"/>
            </a:endParaRPr>
          </a:p>
        </p:txBody>
      </p:sp>
      <p:sp>
        <p:nvSpPr>
          <p:cNvPr id="2" name="AutoShape 2" descr="Image result for idxalÄ± dinamikasÄ±"/>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57840" y="414203"/>
            <a:ext cx="1109706" cy="106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Tamraz\Desktop\pambiq_tehlil\1024px-CottonPla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834" y="414202"/>
            <a:ext cx="1061721" cy="1064077"/>
          </a:xfrm>
          <a:prstGeom prst="ellipse">
            <a:avLst/>
          </a:prstGeom>
          <a:ln/>
          <a:extLst/>
        </p:spPr>
        <p:style>
          <a:lnRef idx="3">
            <a:schemeClr val="lt1"/>
          </a:lnRef>
          <a:fillRef idx="1">
            <a:schemeClr val="accent1"/>
          </a:fillRef>
          <a:effectRef idx="1">
            <a:schemeClr val="accent1"/>
          </a:effectRef>
          <a:fontRef idx="minor">
            <a:schemeClr val="lt1"/>
          </a:fontRef>
        </p:style>
      </p:pic>
      <p:pic>
        <p:nvPicPr>
          <p:cNvPr id="1027" name="Picture 3" descr="C:\Users\Tamraz\Desktop\pambiq_tehlil\1024px-CottonPla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6541" y="2989838"/>
            <a:ext cx="4475182" cy="232204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39266" y="5693785"/>
            <a:ext cx="5905949" cy="83099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a:r>
              <a:rPr lang="en-US" sz="1600" b="1" i="1" dirty="0" err="1" smtClean="0">
                <a:solidFill>
                  <a:prstClr val="white"/>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Elmi</a:t>
            </a:r>
            <a:r>
              <a:rPr lang="en-US" sz="1600" b="1" i="1" dirty="0" smtClean="0">
                <a:solidFill>
                  <a:prstClr val="white"/>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-T</a:t>
            </a:r>
            <a:r>
              <a:rPr lang="az-Latn-AZ" sz="1600" b="1" i="1" dirty="0">
                <a:solidFill>
                  <a:prstClr val="white"/>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ə</a:t>
            </a:r>
            <a:r>
              <a:rPr lang="en-US" sz="1600" b="1" i="1" dirty="0" err="1">
                <a:solidFill>
                  <a:prstClr val="white"/>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dqiqat</a:t>
            </a:r>
            <a:r>
              <a:rPr lang="az-Latn-AZ" sz="1600" b="1" i="1" dirty="0">
                <a:solidFill>
                  <a:prstClr val="white"/>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və Statistik İnnovasiyalar Mərkəzi</a:t>
            </a:r>
          </a:p>
          <a:p>
            <a:pPr lvl="0" algn="ctr"/>
            <a:r>
              <a:rPr lang="az-Latn-AZ" sz="1600" b="1" i="1" dirty="0">
                <a:solidFill>
                  <a:prstClr val="white"/>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b.ü.f. d., dosent  Təmraz </a:t>
            </a:r>
            <a:r>
              <a:rPr lang="az-Latn-AZ" sz="1600" b="1" i="1" dirty="0" smtClean="0">
                <a:solidFill>
                  <a:prstClr val="white"/>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Təmrazov</a:t>
            </a:r>
          </a:p>
          <a:p>
            <a:pPr lvl="0" algn="ctr"/>
            <a:endParaRPr lang="az-Latn-AZ" sz="1600" b="1" i="1" dirty="0">
              <a:solidFill>
                <a:prstClr val="white"/>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06818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F546A"/>
        </a:solidFill>
        <a:effectLst/>
      </p:bgPr>
    </p:bg>
    <p:spTree>
      <p:nvGrpSpPr>
        <p:cNvPr id="1" name=""/>
        <p:cNvGrpSpPr/>
        <p:nvPr/>
      </p:nvGrpSpPr>
      <p:grpSpPr>
        <a:xfrm>
          <a:off x="0" y="0"/>
          <a:ext cx="0" cy="0"/>
          <a:chOff x="0" y="0"/>
          <a:chExt cx="0" cy="0"/>
        </a:xfrm>
      </p:grpSpPr>
      <p:sp>
        <p:nvSpPr>
          <p:cNvPr id="3" name="TextBox 2"/>
          <p:cNvSpPr txBox="1"/>
          <p:nvPr/>
        </p:nvSpPr>
        <p:spPr>
          <a:xfrm>
            <a:off x="341630" y="2848087"/>
            <a:ext cx="11499991" cy="4493538"/>
          </a:xfrm>
          <a:prstGeom prst="rect">
            <a:avLst/>
          </a:prstGeom>
          <a:noFill/>
        </p:spPr>
        <p:txBody>
          <a:bodyPr wrap="square" rtlCol="0">
            <a:spAutoFit/>
          </a:bodyPr>
          <a:lstStyle/>
          <a:p>
            <a:pPr algn="just"/>
            <a:endParaRPr lang="en-US" sz="1400" b="1" i="1" dirty="0" smtClean="0">
              <a:solidFill>
                <a:srgbClr val="ECECEC"/>
              </a:solidFill>
              <a:latin typeface="Times New Roman" pitchFamily="18" charset="0"/>
              <a:cs typeface="Times New Roman" pitchFamily="18" charset="0"/>
            </a:endParaRPr>
          </a:p>
          <a:p>
            <a:pPr algn="just"/>
            <a:r>
              <a:rPr lang="en-US" sz="1400" b="1" i="1" dirty="0">
                <a:solidFill>
                  <a:srgbClr val="ECECEC"/>
                </a:solidFill>
                <a:latin typeface="Times New Roman" pitchFamily="18" charset="0"/>
                <a:cs typeface="Times New Roman" pitchFamily="18" charset="0"/>
              </a:rPr>
              <a:t>	</a:t>
            </a:r>
            <a:r>
              <a:rPr lang="en-US" sz="1400" b="1" i="1" dirty="0" err="1" smtClean="0">
                <a:solidFill>
                  <a:srgbClr val="ECECEC"/>
                </a:solidFill>
                <a:latin typeface="Times New Roman" pitchFamily="18" charset="0"/>
                <a:cs typeface="Times New Roman" pitchFamily="18" charset="0"/>
              </a:rPr>
              <a:t>Pambıq</a:t>
            </a:r>
            <a:r>
              <a:rPr lang="en-US" sz="1400" b="1" i="1" dirty="0" smtClean="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çoxillik</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bitkidir</a:t>
            </a:r>
            <a:r>
              <a:rPr lang="en-US" sz="1400" b="1" i="1" dirty="0">
                <a:solidFill>
                  <a:srgbClr val="ECECEC"/>
                </a:solidFill>
                <a:latin typeface="Times New Roman" pitchFamily="18" charset="0"/>
                <a:cs typeface="Times New Roman" pitchFamily="18" charset="0"/>
              </a:rPr>
              <a:t>. </a:t>
            </a:r>
            <a:r>
              <a:rPr lang="en-US" sz="1400" b="1" i="1" dirty="0" smtClean="0">
                <a:solidFill>
                  <a:srgbClr val="ECECEC"/>
                </a:solidFill>
                <a:latin typeface="Times New Roman" pitchFamily="18" charset="0"/>
                <a:cs typeface="Times New Roman" pitchFamily="18" charset="0"/>
              </a:rPr>
              <a:t> F.M</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Mauyerin</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təsnifatına</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görə</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pambığın</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Asiya</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Amerika</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Afrika</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və</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Avstraliyanın</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tropik</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və</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subtropik</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rayonlarında</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bitən</a:t>
            </a:r>
            <a:r>
              <a:rPr lang="en-US" sz="1400" b="1" i="1" dirty="0">
                <a:solidFill>
                  <a:srgbClr val="ECECEC"/>
                </a:solidFill>
                <a:latin typeface="Times New Roman" pitchFamily="18" charset="0"/>
                <a:cs typeface="Times New Roman" pitchFamily="18" charset="0"/>
              </a:rPr>
              <a:t> 35 </a:t>
            </a:r>
            <a:r>
              <a:rPr lang="en-US" sz="1400" b="1" i="1" dirty="0" err="1">
                <a:solidFill>
                  <a:srgbClr val="ECECEC"/>
                </a:solidFill>
                <a:latin typeface="Times New Roman" pitchFamily="18" charset="0"/>
                <a:cs typeface="Times New Roman" pitchFamily="18" charset="0"/>
              </a:rPr>
              <a:t>növü</a:t>
            </a:r>
            <a:r>
              <a:rPr lang="en-US" sz="1400" b="1" i="1" dirty="0">
                <a:solidFill>
                  <a:srgbClr val="ECECEC"/>
                </a:solidFill>
                <a:latin typeface="Times New Roman" pitchFamily="18" charset="0"/>
                <a:cs typeface="Times New Roman" pitchFamily="18" charset="0"/>
              </a:rPr>
              <a:t> var</a:t>
            </a:r>
            <a:r>
              <a:rPr lang="en-US" sz="1400" b="1" i="1" dirty="0" smtClean="0">
                <a:solidFill>
                  <a:srgbClr val="ECECEC"/>
                </a:solidFill>
                <a:latin typeface="Times New Roman" pitchFamily="18" charset="0"/>
                <a:cs typeface="Times New Roman" pitchFamily="18" charset="0"/>
              </a:rPr>
              <a:t>.</a:t>
            </a:r>
            <a:r>
              <a:rPr lang="az-Latn-AZ" sz="1400" b="1" i="1" dirty="0" smtClean="0">
                <a:solidFill>
                  <a:srgbClr val="ECECEC"/>
                </a:solidFill>
                <a:latin typeface="Times New Roman" pitchFamily="18" charset="0"/>
                <a:cs typeface="Times New Roman" pitchFamily="18" charset="0"/>
              </a:rPr>
              <a:t> </a:t>
            </a:r>
            <a:r>
              <a:rPr lang="en-US" sz="1400" b="1" i="1" dirty="0" err="1" smtClean="0">
                <a:solidFill>
                  <a:srgbClr val="ECECEC"/>
                </a:solidFill>
                <a:latin typeface="Times New Roman" pitchFamily="18" charset="0"/>
                <a:cs typeface="Times New Roman" pitchFamily="18" charset="0"/>
              </a:rPr>
              <a:t>Pambiq</a:t>
            </a:r>
            <a:r>
              <a:rPr lang="en-US" sz="1400" b="1" i="1" dirty="0" smtClean="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Azerbaycanda</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ağ</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qızıl</a:t>
            </a:r>
            <a:r>
              <a:rPr lang="en-US" sz="1400" b="1" i="1" dirty="0">
                <a:solidFill>
                  <a:srgbClr val="ECECEC"/>
                </a:solidFill>
                <a:latin typeface="Times New Roman" pitchFamily="18" charset="0"/>
                <a:cs typeface="Times New Roman" pitchFamily="18" charset="0"/>
              </a:rPr>
              <a:t> " </a:t>
            </a:r>
            <a:r>
              <a:rPr lang="en-US" sz="1400" b="1" i="1" dirty="0" err="1">
                <a:solidFill>
                  <a:srgbClr val="ECECEC"/>
                </a:solidFill>
                <a:latin typeface="Times New Roman" pitchFamily="18" charset="0"/>
                <a:cs typeface="Times New Roman" pitchFamily="18" charset="0"/>
              </a:rPr>
              <a:t>adlanir</a:t>
            </a:r>
            <a:r>
              <a:rPr lang="en-US" sz="1400" b="1" i="1" dirty="0">
                <a:solidFill>
                  <a:srgbClr val="ECECEC"/>
                </a:solidFill>
                <a:latin typeface="Times New Roman" pitchFamily="18" charset="0"/>
                <a:cs typeface="Times New Roman" pitchFamily="18" charset="0"/>
              </a:rPr>
              <a:t>.</a:t>
            </a:r>
          </a:p>
          <a:p>
            <a:pPr algn="just"/>
            <a:r>
              <a:rPr lang="az-Latn-AZ" sz="1400" b="1" i="1" dirty="0" smtClean="0">
                <a:solidFill>
                  <a:srgbClr val="ECECEC"/>
                </a:solidFill>
                <a:latin typeface="Times New Roman" pitchFamily="18" charset="0"/>
                <a:cs typeface="Times New Roman" pitchFamily="18" charset="0"/>
              </a:rPr>
              <a:t>	</a:t>
            </a:r>
            <a:r>
              <a:rPr lang="en-US" sz="1400" b="1" i="1" dirty="0" err="1" smtClean="0">
                <a:solidFill>
                  <a:srgbClr val="ECECEC"/>
                </a:solidFill>
                <a:latin typeface="Times New Roman" pitchFamily="18" charset="0"/>
                <a:cs typeface="Times New Roman" pitchFamily="18" charset="0"/>
              </a:rPr>
              <a:t>Pambıq</a:t>
            </a:r>
            <a:r>
              <a:rPr lang="en-US" sz="1400" b="1" i="1" dirty="0" smtClean="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isti</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və</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işıq</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sevən</a:t>
            </a:r>
            <a:r>
              <a:rPr lang="en-US" sz="1400" b="1" i="1" dirty="0">
                <a:solidFill>
                  <a:srgbClr val="ECECEC"/>
                </a:solidFill>
                <a:latin typeface="Times New Roman" pitchFamily="18" charset="0"/>
                <a:cs typeface="Times New Roman" pitchFamily="18" charset="0"/>
              </a:rPr>
              <a:t> </a:t>
            </a:r>
            <a:r>
              <a:rPr lang="en-US" sz="1400" b="1" i="1" dirty="0" err="1" smtClean="0">
                <a:solidFill>
                  <a:srgbClr val="ECECEC"/>
                </a:solidFill>
                <a:latin typeface="Times New Roman" pitchFamily="18" charset="0"/>
                <a:cs typeface="Times New Roman" pitchFamily="18" charset="0"/>
              </a:rPr>
              <a:t>bitkidir</a:t>
            </a:r>
            <a:r>
              <a:rPr lang="en-US" sz="1400" b="1" i="1" dirty="0" smtClean="0">
                <a:solidFill>
                  <a:srgbClr val="ECECEC"/>
                </a:solidFill>
                <a:latin typeface="Times New Roman" pitchFamily="18" charset="0"/>
                <a:cs typeface="Times New Roman" pitchFamily="18" charset="0"/>
              </a:rPr>
              <a:t>.</a:t>
            </a:r>
            <a:r>
              <a:rPr lang="az-Latn-AZ" sz="1400" b="1" i="1" dirty="0" smtClean="0">
                <a:solidFill>
                  <a:srgbClr val="ECECEC"/>
                </a:solidFill>
                <a:latin typeface="Times New Roman" pitchFamily="18" charset="0"/>
                <a:cs typeface="Times New Roman" pitchFamily="18" charset="0"/>
              </a:rPr>
              <a:t> </a:t>
            </a:r>
            <a:r>
              <a:rPr lang="en-US" sz="1400" b="1" i="1" dirty="0" err="1" smtClean="0">
                <a:solidFill>
                  <a:srgbClr val="ECECEC"/>
                </a:solidFill>
                <a:latin typeface="Times New Roman" pitchFamily="18" charset="0"/>
                <a:cs typeface="Times New Roman" pitchFamily="18" charset="0"/>
              </a:rPr>
              <a:t>Becərilən</a:t>
            </a:r>
            <a:r>
              <a:rPr lang="en-US" sz="1400" b="1" i="1" dirty="0" smtClean="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pambıq</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əsas</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texniki</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bitkidir</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Dünya</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toxuculuq</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sənayəsi</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üçün</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lazım</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olan</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lifin</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təxminən</a:t>
            </a:r>
            <a:r>
              <a:rPr lang="en-US" sz="1400" b="1" i="1" dirty="0">
                <a:solidFill>
                  <a:srgbClr val="ECECEC"/>
                </a:solidFill>
                <a:latin typeface="Times New Roman" pitchFamily="18" charset="0"/>
                <a:cs typeface="Times New Roman" pitchFamily="18" charset="0"/>
              </a:rPr>
              <a:t> 50%-i </a:t>
            </a:r>
            <a:r>
              <a:rPr lang="en-US" sz="1400" b="1" i="1" dirty="0" err="1">
                <a:solidFill>
                  <a:srgbClr val="ECECEC"/>
                </a:solidFill>
                <a:latin typeface="Times New Roman" pitchFamily="18" charset="0"/>
                <a:cs typeface="Times New Roman" pitchFamily="18" charset="0"/>
              </a:rPr>
              <a:t>pambıqdan</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alınır</a:t>
            </a:r>
            <a:r>
              <a:rPr lang="en-US" sz="1400" b="1" i="1" dirty="0">
                <a:solidFill>
                  <a:srgbClr val="ECECEC"/>
                </a:solidFill>
                <a:latin typeface="Times New Roman" pitchFamily="18" charset="0"/>
                <a:cs typeface="Times New Roman" pitchFamily="18" charset="0"/>
              </a:rPr>
              <a:t>. 100 </a:t>
            </a:r>
            <a:r>
              <a:rPr lang="en-US" sz="1400" b="1" i="1" dirty="0" err="1">
                <a:solidFill>
                  <a:srgbClr val="ECECEC"/>
                </a:solidFill>
                <a:latin typeface="Times New Roman" pitchFamily="18" charset="0"/>
                <a:cs typeface="Times New Roman" pitchFamily="18" charset="0"/>
              </a:rPr>
              <a:t>kq</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xam</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pambıqdan</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orta</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hesabla</a:t>
            </a:r>
            <a:r>
              <a:rPr lang="en-US" sz="1400" b="1" i="1" dirty="0">
                <a:solidFill>
                  <a:srgbClr val="ECECEC"/>
                </a:solidFill>
                <a:latin typeface="Times New Roman" pitchFamily="18" charset="0"/>
                <a:cs typeface="Times New Roman" pitchFamily="18" charset="0"/>
              </a:rPr>
              <a:t> 30-35% </a:t>
            </a:r>
            <a:r>
              <a:rPr lang="en-US" sz="1400" b="1" i="1" dirty="0" err="1">
                <a:solidFill>
                  <a:srgbClr val="ECECEC"/>
                </a:solidFill>
                <a:latin typeface="Times New Roman" pitchFamily="18" charset="0"/>
                <a:cs typeface="Times New Roman" pitchFamily="18" charset="0"/>
              </a:rPr>
              <a:t>lif</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alınır</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Lifdən</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müxtəlif</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parçaların</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toxunmasında</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işlədilən</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iplik</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hazırlanır</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həmçinin</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avtomobil</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təkəri</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torlar</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və</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kəmərlər</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üçün</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kordlar</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və</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sair</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istehsalında</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istifadə</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edilir</a:t>
            </a:r>
            <a:r>
              <a:rPr lang="en-US" sz="1400" b="1" i="1" dirty="0" smtClean="0">
                <a:solidFill>
                  <a:srgbClr val="ECECEC"/>
                </a:solidFill>
                <a:latin typeface="Times New Roman" pitchFamily="18" charset="0"/>
                <a:cs typeface="Times New Roman" pitchFamily="18" charset="0"/>
              </a:rPr>
              <a:t>.</a:t>
            </a:r>
            <a:r>
              <a:rPr lang="az-Latn-AZ" sz="1400" b="1" i="1" dirty="0" smtClean="0">
                <a:solidFill>
                  <a:srgbClr val="ECECEC"/>
                </a:solidFill>
                <a:latin typeface="Times New Roman" pitchFamily="18" charset="0"/>
                <a:cs typeface="Times New Roman" pitchFamily="18" charset="0"/>
              </a:rPr>
              <a:t> </a:t>
            </a:r>
            <a:r>
              <a:rPr lang="en-US" sz="1400" b="1" i="1" dirty="0" err="1" smtClean="0">
                <a:solidFill>
                  <a:srgbClr val="ECECEC"/>
                </a:solidFill>
                <a:latin typeface="Times New Roman" pitchFamily="18" charset="0"/>
                <a:cs typeface="Times New Roman" pitchFamily="18" charset="0"/>
              </a:rPr>
              <a:t>Pambığın</a:t>
            </a:r>
            <a:r>
              <a:rPr lang="en-US" sz="1400" b="1" i="1" dirty="0" smtClean="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çiyidindən</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alınan</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yağ</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yemək</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məhsullarında</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işlədilir</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ondan</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marqarin</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qliserin</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sabun</a:t>
            </a:r>
            <a:r>
              <a:rPr lang="en-US" sz="1400" b="1" i="1" dirty="0">
                <a:solidFill>
                  <a:srgbClr val="ECECEC"/>
                </a:solidFill>
                <a:latin typeface="Times New Roman" pitchFamily="18" charset="0"/>
                <a:cs typeface="Times New Roman" pitchFamily="18" charset="0"/>
              </a:rPr>
              <a:t>, stearin, </a:t>
            </a:r>
            <a:r>
              <a:rPr lang="en-US" sz="1400" b="1" i="1" dirty="0" err="1">
                <a:solidFill>
                  <a:srgbClr val="ECECEC"/>
                </a:solidFill>
                <a:latin typeface="Times New Roman" pitchFamily="18" charset="0"/>
                <a:cs typeface="Times New Roman" pitchFamily="18" charset="0"/>
              </a:rPr>
              <a:t>sürtkü</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yağları</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hazırlanır</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tullantısı</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sellüloz</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spirt</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lak</a:t>
            </a:r>
            <a:r>
              <a:rPr lang="en-US" sz="1400" b="1" i="1" dirty="0">
                <a:solidFill>
                  <a:srgbClr val="ECECEC"/>
                </a:solidFill>
                <a:latin typeface="Times New Roman" pitchFamily="18" charset="0"/>
                <a:cs typeface="Times New Roman" pitchFamily="18" charset="0"/>
              </a:rPr>
              <a:t>, linoleum, </a:t>
            </a:r>
            <a:r>
              <a:rPr lang="en-US" sz="1400" b="1" i="1" dirty="0" err="1">
                <a:solidFill>
                  <a:srgbClr val="ECECEC"/>
                </a:solidFill>
                <a:latin typeface="Times New Roman" pitchFamily="18" charset="0"/>
                <a:cs typeface="Times New Roman" pitchFamily="18" charset="0"/>
              </a:rPr>
              <a:t>karton</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kino</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plyonkası</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izolyasiya</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materialları</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istehsalında</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istifadə</a:t>
            </a:r>
            <a:r>
              <a:rPr lang="en-US" sz="1400" b="1" i="1" dirty="0">
                <a:solidFill>
                  <a:srgbClr val="ECECEC"/>
                </a:solidFill>
                <a:latin typeface="Times New Roman" pitchFamily="18" charset="0"/>
                <a:cs typeface="Times New Roman" pitchFamily="18" charset="0"/>
              </a:rPr>
              <a:t> </a:t>
            </a:r>
            <a:r>
              <a:rPr lang="en-US" sz="1400" b="1" i="1" dirty="0" err="1" smtClean="0">
                <a:solidFill>
                  <a:srgbClr val="ECECEC"/>
                </a:solidFill>
                <a:latin typeface="Times New Roman" pitchFamily="18" charset="0"/>
                <a:cs typeface="Times New Roman" pitchFamily="18" charset="0"/>
              </a:rPr>
              <a:t>olunur</a:t>
            </a:r>
            <a:r>
              <a:rPr lang="en-US" sz="1400" b="1" i="1" dirty="0" smtClean="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Pambıq</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lifi</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sənayedə</a:t>
            </a:r>
            <a:r>
              <a:rPr lang="en-US" sz="1400" b="1" i="1" dirty="0">
                <a:solidFill>
                  <a:srgbClr val="ECECEC"/>
                </a:solidFill>
                <a:latin typeface="Times New Roman" pitchFamily="18" charset="0"/>
                <a:cs typeface="Times New Roman" pitchFamily="18" charset="0"/>
              </a:rPr>
              <a:t> ilk </a:t>
            </a:r>
            <a:r>
              <a:rPr lang="en-US" sz="1400" b="1" i="1" dirty="0" err="1">
                <a:solidFill>
                  <a:srgbClr val="ECECEC"/>
                </a:solidFill>
                <a:latin typeface="Times New Roman" pitchFamily="18" charset="0"/>
                <a:cs typeface="Times New Roman" pitchFamily="18" charset="0"/>
              </a:rPr>
              <a:t>dəfə</a:t>
            </a:r>
            <a:r>
              <a:rPr lang="en-US" sz="1400" b="1" i="1" dirty="0">
                <a:solidFill>
                  <a:srgbClr val="ECECEC"/>
                </a:solidFill>
                <a:latin typeface="Times New Roman" pitchFamily="18" charset="0"/>
                <a:cs typeface="Times New Roman" pitchFamily="18" charset="0"/>
              </a:rPr>
              <a:t> 17 </a:t>
            </a:r>
            <a:r>
              <a:rPr lang="en-US" sz="1400" b="1" i="1" dirty="0" err="1">
                <a:solidFill>
                  <a:srgbClr val="ECECEC"/>
                </a:solidFill>
                <a:latin typeface="Times New Roman" pitchFamily="18" charset="0"/>
                <a:cs typeface="Times New Roman" pitchFamily="18" charset="0"/>
              </a:rPr>
              <a:t>əsrdə</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Avropada</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və</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Amerikada</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istifadə</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edilmişdir</a:t>
            </a:r>
            <a:r>
              <a:rPr lang="en-US" sz="1400" b="1" i="1" dirty="0">
                <a:solidFill>
                  <a:srgbClr val="ECECEC"/>
                </a:solidFill>
                <a:latin typeface="Times New Roman" pitchFamily="18" charset="0"/>
                <a:cs typeface="Times New Roman" pitchFamily="18" charset="0"/>
              </a:rPr>
              <a:t>.</a:t>
            </a:r>
          </a:p>
          <a:p>
            <a:pPr algn="just"/>
            <a:r>
              <a:rPr lang="en-US" sz="1400" b="1" i="1" dirty="0" smtClean="0">
                <a:solidFill>
                  <a:srgbClr val="ECECEC"/>
                </a:solidFill>
                <a:latin typeface="Times New Roman" pitchFamily="18" charset="0"/>
                <a:cs typeface="Times New Roman" pitchFamily="18" charset="0"/>
              </a:rPr>
              <a:t>	</a:t>
            </a:r>
            <a:r>
              <a:rPr lang="az-Latn-AZ" sz="1400" b="1" i="1" dirty="0" smtClean="0">
                <a:solidFill>
                  <a:srgbClr val="ECECEC"/>
                </a:solidFill>
                <a:latin typeface="Times New Roman" pitchFamily="18" charset="0"/>
                <a:cs typeface="Times New Roman" pitchFamily="18" charset="0"/>
              </a:rPr>
              <a:t>Dünyanın </a:t>
            </a:r>
            <a:r>
              <a:rPr lang="az-Latn-AZ" sz="1400" b="1" i="1" dirty="0">
                <a:solidFill>
                  <a:srgbClr val="ECECEC"/>
                </a:solidFill>
                <a:latin typeface="Times New Roman" pitchFamily="18" charset="0"/>
                <a:cs typeface="Times New Roman" pitchFamily="18" charset="0"/>
              </a:rPr>
              <a:t>80-dən çox ölkəsində pambıq yetişdirilməsinə baxmayaraq, hazırda Hindistan, Çin və ABŞ pambıq istehsalında dominantlıq edir. Belə ki, son statistik göstəricilərə əsasən, 2016-2017-ci illər mövsümündə dünya üzrə istehsal edilən pambığın 61,9 faizi bu ölkələrin payına düşüb. Postsovet ölkələri içərisində Türkmənistan və Özbəkistanın həmin dövrdə dünya pambıq istehsalında payı 4,9 faiz </a:t>
            </a:r>
            <a:r>
              <a:rPr lang="az-Latn-AZ" sz="1400" b="1" i="1" dirty="0" smtClean="0">
                <a:solidFill>
                  <a:srgbClr val="ECECEC"/>
                </a:solidFill>
                <a:latin typeface="Times New Roman" pitchFamily="18" charset="0"/>
                <a:cs typeface="Times New Roman" pitchFamily="18" charset="0"/>
              </a:rPr>
              <a:t>olub.</a:t>
            </a:r>
            <a:r>
              <a:rPr lang="en-US" sz="1400" b="1" i="1" dirty="0">
                <a:solidFill>
                  <a:srgbClr val="ECECEC"/>
                </a:solidFill>
                <a:latin typeface="Times New Roman" pitchFamily="18" charset="0"/>
                <a:cs typeface="Times New Roman" pitchFamily="18" charset="0"/>
              </a:rPr>
              <a:t> </a:t>
            </a:r>
            <a:r>
              <a:rPr lang="az-Latn-AZ" sz="1400" b="1" i="1" dirty="0" smtClean="0">
                <a:solidFill>
                  <a:srgbClr val="ECECEC"/>
                </a:solidFill>
                <a:latin typeface="Times New Roman" pitchFamily="18" charset="0"/>
                <a:cs typeface="Times New Roman" pitchFamily="18" charset="0"/>
              </a:rPr>
              <a:t>Ötən </a:t>
            </a:r>
            <a:r>
              <a:rPr lang="az-Latn-AZ" sz="1400" b="1" i="1" dirty="0">
                <a:solidFill>
                  <a:srgbClr val="ECECEC"/>
                </a:solidFill>
                <a:latin typeface="Times New Roman" pitchFamily="18" charset="0"/>
                <a:cs typeface="Times New Roman" pitchFamily="18" charset="0"/>
              </a:rPr>
              <a:t>20 ildə pambıq idxalının coğrafiyasında ciddi dəyişiklik baş verib. Əgər 2000-ci illərin ortalarınadək pambığın əsas idxalçısı Avropa ölkələri idisə, son illər əsas pambıq idxalçıları Asiya ölkələridir. </a:t>
            </a:r>
            <a:r>
              <a:rPr lang="en-US" sz="1400" b="1" i="1" dirty="0" smtClean="0">
                <a:solidFill>
                  <a:srgbClr val="ECECEC"/>
                </a:solidFill>
                <a:latin typeface="Times New Roman" pitchFamily="18" charset="0"/>
                <a:cs typeface="Times New Roman" pitchFamily="18" charset="0"/>
              </a:rPr>
              <a:t>XVII </a:t>
            </a:r>
            <a:r>
              <a:rPr lang="en-US" sz="1400" b="1" i="1" dirty="0" err="1">
                <a:solidFill>
                  <a:srgbClr val="ECECEC"/>
                </a:solidFill>
                <a:latin typeface="Times New Roman" pitchFamily="18" charset="0"/>
                <a:cs typeface="Times New Roman" pitchFamily="18" charset="0"/>
              </a:rPr>
              <a:t>əsrdən</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Azərbaycandan</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Rusiyaya</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pambıq</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ixracı</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genişlənmişdir</a:t>
            </a:r>
            <a:r>
              <a:rPr lang="en-US" sz="1400" b="1" i="1" dirty="0">
                <a:solidFill>
                  <a:srgbClr val="ECECEC"/>
                </a:solidFill>
                <a:latin typeface="Times New Roman" pitchFamily="18" charset="0"/>
                <a:cs typeface="Times New Roman" pitchFamily="18" charset="0"/>
              </a:rPr>
              <a:t>. </a:t>
            </a:r>
          </a:p>
          <a:p>
            <a:pPr algn="just"/>
            <a:r>
              <a:rPr lang="en-US" sz="1400" b="1" i="1" dirty="0">
                <a:solidFill>
                  <a:srgbClr val="ECECEC"/>
                </a:solidFill>
                <a:latin typeface="Times New Roman" pitchFamily="18" charset="0"/>
                <a:cs typeface="Times New Roman" pitchFamily="18" charset="0"/>
              </a:rPr>
              <a:t>20 </a:t>
            </a:r>
            <a:r>
              <a:rPr lang="en-US" sz="1400" b="1" i="1" dirty="0" err="1">
                <a:solidFill>
                  <a:srgbClr val="ECECEC"/>
                </a:solidFill>
                <a:latin typeface="Times New Roman" pitchFamily="18" charset="0"/>
                <a:cs typeface="Times New Roman" pitchFamily="18" charset="0"/>
              </a:rPr>
              <a:t>əsrin</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əvvəllərində</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Rusiyanın</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toxuculuq</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sənayesinin</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mahlıca</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ehtiyacı</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ilə</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əlaqədar</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Azərbaycanda</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pambıq</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əkini</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sahəsi</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genişləndirildi</a:t>
            </a:r>
            <a:r>
              <a:rPr lang="en-US" sz="1400" b="1" i="1" dirty="0">
                <a:solidFill>
                  <a:srgbClr val="ECECEC"/>
                </a:solidFill>
                <a:latin typeface="Times New Roman" pitchFamily="18" charset="0"/>
                <a:cs typeface="Times New Roman" pitchFamily="18" charset="0"/>
              </a:rPr>
              <a:t>. 1913-cü </a:t>
            </a:r>
            <a:r>
              <a:rPr lang="en-US" sz="1400" b="1" i="1" dirty="0" err="1">
                <a:solidFill>
                  <a:srgbClr val="ECECEC"/>
                </a:solidFill>
                <a:latin typeface="Times New Roman" pitchFamily="18" charset="0"/>
                <a:cs typeface="Times New Roman" pitchFamily="18" charset="0"/>
              </a:rPr>
              <a:t>ildə</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pambıq</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əkini</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sahəsi</a:t>
            </a:r>
            <a:r>
              <a:rPr lang="en-US" sz="1400" b="1" i="1" dirty="0">
                <a:solidFill>
                  <a:srgbClr val="ECECEC"/>
                </a:solidFill>
                <a:latin typeface="Times New Roman" pitchFamily="18" charset="0"/>
                <a:cs typeface="Times New Roman" pitchFamily="18" charset="0"/>
              </a:rPr>
              <a:t> 100 min </a:t>
            </a:r>
            <a:r>
              <a:rPr lang="en-US" sz="1400" b="1" i="1" dirty="0" err="1">
                <a:solidFill>
                  <a:srgbClr val="ECECEC"/>
                </a:solidFill>
                <a:latin typeface="Times New Roman" pitchFamily="18" charset="0"/>
                <a:cs typeface="Times New Roman" pitchFamily="18" charset="0"/>
              </a:rPr>
              <a:t>hektardan</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çox</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pambıq</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istehsalı</a:t>
            </a:r>
            <a:r>
              <a:rPr lang="en-US" sz="1400" b="1" i="1" dirty="0">
                <a:solidFill>
                  <a:srgbClr val="ECECEC"/>
                </a:solidFill>
                <a:latin typeface="Times New Roman" pitchFamily="18" charset="0"/>
                <a:cs typeface="Times New Roman" pitchFamily="18" charset="0"/>
              </a:rPr>
              <a:t> 65 min ton </a:t>
            </a:r>
            <a:r>
              <a:rPr lang="en-US" sz="1400" b="1" i="1" dirty="0" err="1" smtClean="0">
                <a:solidFill>
                  <a:srgbClr val="ECECEC"/>
                </a:solidFill>
                <a:latin typeface="Times New Roman" pitchFamily="18" charset="0"/>
                <a:cs typeface="Times New Roman" pitchFamily="18" charset="0"/>
              </a:rPr>
              <a:t>olmuşdur</a:t>
            </a:r>
            <a:r>
              <a:rPr lang="en-US" sz="1400" b="1" i="1" dirty="0" smtClean="0">
                <a:solidFill>
                  <a:srgbClr val="ECECEC"/>
                </a:solidFill>
                <a:latin typeface="Times New Roman" pitchFamily="18" charset="0"/>
                <a:cs typeface="Times New Roman" pitchFamily="18" charset="0"/>
              </a:rPr>
              <a:t>.</a:t>
            </a:r>
            <a:r>
              <a:rPr lang="az-Latn-AZ" sz="1400" b="1" i="1" dirty="0" smtClean="0">
                <a:solidFill>
                  <a:srgbClr val="ECECEC"/>
                </a:solidFill>
                <a:latin typeface="Times New Roman" pitchFamily="18" charset="0"/>
                <a:cs typeface="Times New Roman" pitchFamily="18" charset="0"/>
              </a:rPr>
              <a:t> </a:t>
            </a:r>
            <a:r>
              <a:rPr lang="en-US" sz="1400" b="1" i="1" dirty="0" err="1" smtClean="0">
                <a:solidFill>
                  <a:srgbClr val="ECECEC"/>
                </a:solidFill>
                <a:latin typeface="Times New Roman" pitchFamily="18" charset="0"/>
                <a:cs typeface="Times New Roman" pitchFamily="18" charset="0"/>
              </a:rPr>
              <a:t>Hazırda</a:t>
            </a:r>
            <a:r>
              <a:rPr lang="en-US" sz="1400" b="1" i="1" dirty="0" smtClean="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Azərbaycanda</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pambıqçılıq</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yüksək</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səviyyədə</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inkişaf</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etdirilməkdədir</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Pambıq</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strateji</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əhəmiyyətə</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malik</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olan</a:t>
            </a:r>
            <a:r>
              <a:rPr lang="en-US" sz="1400" b="1" i="1" dirty="0">
                <a:solidFill>
                  <a:srgbClr val="ECECEC"/>
                </a:solidFill>
                <a:latin typeface="Times New Roman" pitchFamily="18" charset="0"/>
                <a:cs typeface="Times New Roman" pitchFamily="18" charset="0"/>
              </a:rPr>
              <a:t> </a:t>
            </a:r>
            <a:r>
              <a:rPr lang="en-US" sz="1400" b="1" i="1" dirty="0" err="1">
                <a:solidFill>
                  <a:srgbClr val="ECECEC"/>
                </a:solidFill>
                <a:latin typeface="Times New Roman" pitchFamily="18" charset="0"/>
                <a:cs typeface="Times New Roman" pitchFamily="18" charset="0"/>
              </a:rPr>
              <a:t>bitkidir</a:t>
            </a:r>
            <a:endParaRPr lang="en-US" sz="1400" b="1" i="1" dirty="0">
              <a:solidFill>
                <a:srgbClr val="ECECEC"/>
              </a:solidFill>
              <a:latin typeface="Times New Roman" pitchFamily="18" charset="0"/>
              <a:cs typeface="Times New Roman" pitchFamily="18" charset="0"/>
            </a:endParaRPr>
          </a:p>
          <a:p>
            <a:pPr algn="just"/>
            <a:endParaRPr lang="en-US" sz="1400" dirty="0" smtClean="0">
              <a:solidFill>
                <a:srgbClr val="ECECEC"/>
              </a:solidFill>
              <a:latin typeface="Times New Roman" pitchFamily="18" charset="0"/>
              <a:cs typeface="Times New Roman" pitchFamily="18" charset="0"/>
            </a:endParaRPr>
          </a:p>
          <a:p>
            <a:pPr algn="just"/>
            <a:endParaRPr lang="en-US" sz="2400" dirty="0" smtClean="0">
              <a:solidFill>
                <a:srgbClr val="ECECEC"/>
              </a:solidFill>
              <a:latin typeface="Times New Roman" pitchFamily="18" charset="0"/>
              <a:cs typeface="Times New Roman" pitchFamily="18" charset="0"/>
            </a:endParaRPr>
          </a:p>
          <a:p>
            <a:pPr algn="just"/>
            <a:r>
              <a:rPr lang="az-Latn-AZ" sz="2400" dirty="0" smtClean="0">
                <a:solidFill>
                  <a:srgbClr val="ECECEC"/>
                </a:solidFill>
                <a:latin typeface="Times New Roman" pitchFamily="18" charset="0"/>
                <a:cs typeface="Times New Roman" pitchFamily="18" charset="0"/>
              </a:rPr>
              <a:t>	</a:t>
            </a:r>
            <a:endParaRPr lang="en-US" sz="2000" i="1" dirty="0">
              <a:solidFill>
                <a:srgbClr val="FFFF00"/>
              </a:solidFill>
              <a:effectLst/>
              <a:latin typeface="Times New Roman" pitchFamily="18" charset="0"/>
              <a:cs typeface="Times New Roman" pitchFamily="18" charset="0"/>
            </a:endParaRPr>
          </a:p>
        </p:txBody>
      </p:sp>
      <p:sp>
        <p:nvSpPr>
          <p:cNvPr id="5" name="Rectangle 4"/>
          <p:cNvSpPr/>
          <p:nvPr/>
        </p:nvSpPr>
        <p:spPr>
          <a:xfrm>
            <a:off x="289237" y="266396"/>
            <a:ext cx="11611611" cy="629817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375" y="2836955"/>
            <a:ext cx="11150600" cy="8521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4" descr="Image result for PambÄ±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6" descr="Image result for PambÄ±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AutoShape 8" descr="Image result for PambÄ±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660979"/>
            <a:ext cx="3512186" cy="1988328"/>
          </a:xfrm>
          <a:prstGeom prst="rect">
            <a:avLst/>
          </a:prstGeom>
          <a:ln/>
          <a:extLst/>
        </p:spPr>
        <p:style>
          <a:lnRef idx="3">
            <a:schemeClr val="lt1"/>
          </a:lnRef>
          <a:fillRef idx="1">
            <a:schemeClr val="accent2"/>
          </a:fillRef>
          <a:effectRef idx="1">
            <a:schemeClr val="accent2"/>
          </a:effectRef>
          <a:fontRef idx="minor">
            <a:schemeClr val="lt1"/>
          </a:fontRef>
        </p:style>
      </p:pic>
      <p:pic>
        <p:nvPicPr>
          <p:cNvPr id="206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5681" y="660979"/>
            <a:ext cx="2956560" cy="1988328"/>
          </a:xfrm>
          <a:prstGeom prst="rect">
            <a:avLst/>
          </a:prstGeom>
          <a:ln/>
          <a:extLst/>
        </p:spPr>
        <p:style>
          <a:lnRef idx="3">
            <a:schemeClr val="lt1"/>
          </a:lnRef>
          <a:fillRef idx="1">
            <a:schemeClr val="accent2"/>
          </a:fillRef>
          <a:effectRef idx="1">
            <a:schemeClr val="accent2"/>
          </a:effectRef>
          <a:fontRef idx="minor">
            <a:schemeClr val="lt1"/>
          </a:fontRef>
        </p:style>
      </p:pic>
      <p:sp>
        <p:nvSpPr>
          <p:cNvPr id="11" name="Title 10"/>
          <p:cNvSpPr>
            <a:spLocks noGrp="1"/>
          </p:cNvSpPr>
          <p:nvPr>
            <p:ph type="title"/>
          </p:nvPr>
        </p:nvSpPr>
        <p:spPr>
          <a:xfrm>
            <a:off x="307975" y="160337"/>
            <a:ext cx="11533646" cy="304801"/>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ctr"/>
            <a:r>
              <a:rPr lang="az-Latn-AZ" sz="4000" dirty="0" smtClean="0">
                <a:latin typeface="French Script MT" pitchFamily="66" charset="0"/>
              </a:rPr>
              <a:t>Pambıq haqqında ümumi məlumat</a:t>
            </a:r>
            <a:endParaRPr lang="ru-RU" sz="4000"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1915" y="660979"/>
            <a:ext cx="3527196" cy="1988328"/>
          </a:xfrm>
          <a:prstGeom prst="rect">
            <a:avLst/>
          </a:prstGeom>
          <a:ln/>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1320603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F546A"/>
        </a:solidFill>
        <a:effectLst/>
      </p:bgPr>
    </p:bg>
    <p:spTree>
      <p:nvGrpSpPr>
        <p:cNvPr id="1" name=""/>
        <p:cNvGrpSpPr/>
        <p:nvPr/>
      </p:nvGrpSpPr>
      <p:grpSpPr>
        <a:xfrm>
          <a:off x="0" y="0"/>
          <a:ext cx="0" cy="0"/>
          <a:chOff x="0" y="0"/>
          <a:chExt cx="0" cy="0"/>
        </a:xfrm>
      </p:grpSpPr>
      <p:sp>
        <p:nvSpPr>
          <p:cNvPr id="3" name="TextBox 2"/>
          <p:cNvSpPr txBox="1"/>
          <p:nvPr/>
        </p:nvSpPr>
        <p:spPr>
          <a:xfrm>
            <a:off x="289237" y="3415484"/>
            <a:ext cx="11499991" cy="3600986"/>
          </a:xfrm>
          <a:prstGeom prst="rect">
            <a:avLst/>
          </a:prstGeom>
          <a:noFill/>
        </p:spPr>
        <p:txBody>
          <a:bodyPr wrap="square" rtlCol="0">
            <a:spAutoFit/>
          </a:bodyPr>
          <a:lstStyle/>
          <a:p>
            <a:pPr algn="just"/>
            <a:r>
              <a:rPr lang="en-US" sz="2400" i="1" dirty="0">
                <a:solidFill>
                  <a:srgbClr val="ECECEC"/>
                </a:solidFill>
                <a:latin typeface="Times New Roman" pitchFamily="18" charset="0"/>
                <a:cs typeface="Times New Roman" pitchFamily="18" charset="0"/>
              </a:rPr>
              <a:t>	</a:t>
            </a:r>
            <a:r>
              <a:rPr lang="en-US" sz="1600" i="1" dirty="0" err="1" smtClean="0">
                <a:solidFill>
                  <a:srgbClr val="FFFF00"/>
                </a:solidFill>
                <a:latin typeface="Times New Roman" pitchFamily="18" charset="0"/>
                <a:cs typeface="Times New Roman" pitchFamily="18" charset="0"/>
              </a:rPr>
              <a:t>Məlum</a:t>
            </a:r>
            <a:r>
              <a:rPr lang="en-US" sz="1600" i="1" dirty="0" smtClean="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olduğu</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kimi</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respublikada</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kənd</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təsərrüfatına</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yararlı</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torpaqların</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sahəsi</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məhduddur</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və</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kənd</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təsərrüfatının</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istehsal</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strukturu</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formalaşdırılarkən</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mütləq</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şəkildə</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torpaq</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resurslarından</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səmərəli</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istifadə</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diqqət</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mərkəzində</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saxlanılmalıdır</a:t>
            </a:r>
            <a:r>
              <a:rPr lang="en-US" sz="1600" i="1" dirty="0">
                <a:solidFill>
                  <a:srgbClr val="FFFF00"/>
                </a:solidFill>
                <a:latin typeface="Times New Roman" pitchFamily="18" charset="0"/>
                <a:cs typeface="Times New Roman" pitchFamily="18" charset="0"/>
              </a:rPr>
              <a:t>. Bu </a:t>
            </a:r>
            <a:r>
              <a:rPr lang="en-US" sz="1600" i="1" dirty="0" err="1">
                <a:solidFill>
                  <a:srgbClr val="FFFF00"/>
                </a:solidFill>
                <a:latin typeface="Times New Roman" pitchFamily="18" charset="0"/>
                <a:cs typeface="Times New Roman" pitchFamily="18" charset="0"/>
              </a:rPr>
              <a:t>baxımdan</a:t>
            </a:r>
            <a:r>
              <a:rPr lang="en-US" sz="1600" i="1" dirty="0">
                <a:solidFill>
                  <a:srgbClr val="FFFF00"/>
                </a:solidFill>
                <a:latin typeface="Times New Roman" pitchFamily="18" charset="0"/>
                <a:cs typeface="Times New Roman" pitchFamily="18" charset="0"/>
              </a:rPr>
              <a:t> </a:t>
            </a:r>
            <a:r>
              <a:rPr lang="az-Latn-AZ" sz="1600" i="1" dirty="0" smtClean="0">
                <a:solidFill>
                  <a:srgbClr val="FFFF00"/>
                </a:solidFill>
                <a:latin typeface="Times New Roman" pitchFamily="18" charset="0"/>
                <a:cs typeface="Times New Roman" pitchFamily="18" charset="0"/>
              </a:rPr>
              <a:t>ölkənin ayrı-ayrı iqtisadi rayonları </a:t>
            </a:r>
            <a:r>
              <a:rPr lang="en-US" sz="1600" i="1" dirty="0" err="1" smtClean="0">
                <a:solidFill>
                  <a:srgbClr val="FFFF00"/>
                </a:solidFill>
                <a:latin typeface="Times New Roman" pitchFamily="18" charset="0"/>
                <a:cs typeface="Times New Roman" pitchFamily="18" charset="0"/>
              </a:rPr>
              <a:t>üzrə</a:t>
            </a:r>
            <a:r>
              <a:rPr lang="en-US" sz="1600" i="1" dirty="0" smtClean="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pambığın</a:t>
            </a:r>
            <a:r>
              <a:rPr lang="en-US" sz="1600" i="1" dirty="0">
                <a:solidFill>
                  <a:srgbClr val="FFFF00"/>
                </a:solidFill>
                <a:latin typeface="Times New Roman" pitchFamily="18" charset="0"/>
                <a:cs typeface="Times New Roman" pitchFamily="18" charset="0"/>
              </a:rPr>
              <a:t> optimal </a:t>
            </a:r>
            <a:r>
              <a:rPr lang="en-US" sz="1600" i="1" dirty="0" err="1">
                <a:solidFill>
                  <a:srgbClr val="FFFF00"/>
                </a:solidFill>
                <a:latin typeface="Times New Roman" pitchFamily="18" charset="0"/>
                <a:cs typeface="Times New Roman" pitchFamily="18" charset="0"/>
              </a:rPr>
              <a:t>əkin</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sahəsinin</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müəyyənləşdirilməsi</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və</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ixtisaslaşmanın</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dərinləşdirilməsi</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ilə</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bağlı</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nəzərdə</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tutulmuş</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tədbir</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mühüm</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əhəmiyyətə</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malikdir</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Məsələn</a:t>
            </a:r>
            <a:r>
              <a:rPr lang="en-US" sz="1600" i="1" dirty="0">
                <a:solidFill>
                  <a:srgbClr val="FFFF00"/>
                </a:solidFill>
                <a:latin typeface="Times New Roman" pitchFamily="18" charset="0"/>
                <a:cs typeface="Times New Roman" pitchFamily="18" charset="0"/>
              </a:rPr>
              <a:t>, 1 </a:t>
            </a:r>
            <a:r>
              <a:rPr lang="en-US" sz="1600" i="1" dirty="0" err="1">
                <a:solidFill>
                  <a:srgbClr val="FFFF00"/>
                </a:solidFill>
                <a:latin typeface="Times New Roman" pitchFamily="18" charset="0"/>
                <a:cs typeface="Times New Roman" pitchFamily="18" charset="0"/>
              </a:rPr>
              <a:t>hektar</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pambıq</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sahəsindən</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əldə</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edilən</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mənfəət</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orta</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hesabla</a:t>
            </a:r>
            <a:r>
              <a:rPr lang="en-US" sz="1600" i="1" dirty="0">
                <a:solidFill>
                  <a:srgbClr val="FFFF00"/>
                </a:solidFill>
                <a:latin typeface="Times New Roman" pitchFamily="18" charset="0"/>
                <a:cs typeface="Times New Roman" pitchFamily="18" charset="0"/>
              </a:rPr>
              <a:t> 300 </a:t>
            </a:r>
            <a:r>
              <a:rPr lang="en-US" sz="1600" i="1" dirty="0" err="1">
                <a:solidFill>
                  <a:srgbClr val="FFFF00"/>
                </a:solidFill>
                <a:latin typeface="Times New Roman" pitchFamily="18" charset="0"/>
                <a:cs typeface="Times New Roman" pitchFamily="18" charset="0"/>
              </a:rPr>
              <a:t>manat</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təşkil</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etdiyi</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halda</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Aran</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iqtisadi</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rayonu</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üzrə</a:t>
            </a:r>
            <a:r>
              <a:rPr lang="en-US" sz="1600" i="1" dirty="0">
                <a:solidFill>
                  <a:srgbClr val="FFFF00"/>
                </a:solidFill>
                <a:latin typeface="Times New Roman" pitchFamily="18" charset="0"/>
                <a:cs typeface="Times New Roman" pitchFamily="18" charset="0"/>
              </a:rPr>
              <a:t> 1 </a:t>
            </a:r>
            <a:r>
              <a:rPr lang="en-US" sz="1600" i="1" dirty="0" err="1">
                <a:solidFill>
                  <a:srgbClr val="FFFF00"/>
                </a:solidFill>
                <a:latin typeface="Times New Roman" pitchFamily="18" charset="0"/>
                <a:cs typeface="Times New Roman" pitchFamily="18" charset="0"/>
              </a:rPr>
              <a:t>hektar</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tərəvəz</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sahəsindən</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əldə</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edilən</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mənfəət</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orta</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hesabla</a:t>
            </a:r>
            <a:r>
              <a:rPr lang="en-US" sz="1600" i="1" dirty="0">
                <a:solidFill>
                  <a:srgbClr val="FFFF00"/>
                </a:solidFill>
                <a:latin typeface="Times New Roman" pitchFamily="18" charset="0"/>
                <a:cs typeface="Times New Roman" pitchFamily="18" charset="0"/>
              </a:rPr>
              <a:t> 2000 </a:t>
            </a:r>
            <a:r>
              <a:rPr lang="en-US" sz="1600" i="1" dirty="0" err="1">
                <a:solidFill>
                  <a:srgbClr val="FFFF00"/>
                </a:solidFill>
                <a:latin typeface="Times New Roman" pitchFamily="18" charset="0"/>
                <a:cs typeface="Times New Roman" pitchFamily="18" charset="0"/>
              </a:rPr>
              <a:t>manata</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çatır</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Beləliklə</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pambığın</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əkin</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sahəsi</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müəyyənləşdirilərkən</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bu</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kimi</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amillərin</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nəzərə</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alınması</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torpaqların</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səmərəli</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istifadəsini</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təmin</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etmiş</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olacaq</a:t>
            </a:r>
            <a:r>
              <a:rPr lang="en-US" sz="1600" i="1" dirty="0">
                <a:solidFill>
                  <a:srgbClr val="FFFF00"/>
                </a:solidFill>
                <a:latin typeface="Times New Roman" pitchFamily="18" charset="0"/>
                <a:cs typeface="Times New Roman" pitchFamily="18" charset="0"/>
              </a:rPr>
              <a:t>.</a:t>
            </a:r>
          </a:p>
          <a:p>
            <a:pPr algn="just"/>
            <a:r>
              <a:rPr lang="az-Latn-AZ" sz="1600" i="1" dirty="0" smtClean="0">
                <a:solidFill>
                  <a:srgbClr val="FFFF00"/>
                </a:solidFill>
                <a:latin typeface="Times New Roman" pitchFamily="18" charset="0"/>
                <a:cs typeface="Times New Roman" pitchFamily="18" charset="0"/>
              </a:rPr>
              <a:t>	 Dinamikadan</a:t>
            </a:r>
            <a:r>
              <a:rPr lang="en-US" sz="1600" i="1" dirty="0" smtClean="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göründüyü</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kimi</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respublikada</a:t>
            </a:r>
            <a:r>
              <a:rPr lang="en-US" sz="1600" i="1" dirty="0">
                <a:solidFill>
                  <a:srgbClr val="FFFF00"/>
                </a:solidFill>
                <a:latin typeface="Times New Roman" pitchFamily="18" charset="0"/>
                <a:cs typeface="Times New Roman" pitchFamily="18" charset="0"/>
              </a:rPr>
              <a:t> </a:t>
            </a:r>
            <a:r>
              <a:rPr lang="en-US" sz="1600" i="1" dirty="0" err="1" smtClean="0">
                <a:solidFill>
                  <a:srgbClr val="FFFF00"/>
                </a:solidFill>
                <a:latin typeface="Times New Roman" pitchFamily="18" charset="0"/>
                <a:cs typeface="Times New Roman" pitchFamily="18" charset="0"/>
              </a:rPr>
              <a:t>digər</a:t>
            </a:r>
            <a:r>
              <a:rPr lang="en-US" sz="1600" i="1" dirty="0">
                <a:solidFill>
                  <a:srgbClr val="FFFF00"/>
                </a:solidFill>
                <a:latin typeface="Times New Roman" pitchFamily="18" charset="0"/>
                <a:cs typeface="Times New Roman" pitchFamily="18" charset="0"/>
              </a:rPr>
              <a:t> </a:t>
            </a:r>
            <a:r>
              <a:rPr lang="en-US" sz="1600" i="1" dirty="0" err="1" smtClean="0">
                <a:solidFill>
                  <a:srgbClr val="FFFF00"/>
                </a:solidFill>
                <a:latin typeface="Times New Roman" pitchFamily="18" charset="0"/>
                <a:cs typeface="Times New Roman" pitchFamily="18" charset="0"/>
              </a:rPr>
              <a:t>bitkilərdən</a:t>
            </a:r>
            <a:r>
              <a:rPr lang="az-Latn-AZ" sz="1600" i="1" dirty="0" smtClean="0">
                <a:solidFill>
                  <a:srgbClr val="FFFF00"/>
                </a:solidFill>
                <a:latin typeface="Times New Roman" pitchFamily="18" charset="0"/>
                <a:cs typeface="Times New Roman" pitchFamily="18" charset="0"/>
              </a:rPr>
              <a:t>, xüsusən də buğdadan</a:t>
            </a:r>
            <a:r>
              <a:rPr lang="en-US" sz="1600" i="1" dirty="0" smtClean="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fərqli</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olaraq</a:t>
            </a:r>
            <a:r>
              <a:rPr lang="en-US" sz="1600" i="1" dirty="0">
                <a:solidFill>
                  <a:srgbClr val="FFFF00"/>
                </a:solidFill>
                <a:latin typeface="Times New Roman" pitchFamily="18" charset="0"/>
                <a:cs typeface="Times New Roman" pitchFamily="18" charset="0"/>
              </a:rPr>
              <a:t> </a:t>
            </a:r>
            <a:r>
              <a:rPr lang="az-Latn-AZ" sz="1600" i="1" dirty="0" smtClean="0">
                <a:solidFill>
                  <a:srgbClr val="FFFF00"/>
                </a:solidFill>
                <a:latin typeface="Times New Roman" pitchFamily="18" charset="0"/>
                <a:cs typeface="Times New Roman" pitchFamily="18" charset="0"/>
              </a:rPr>
              <a:t>pambığın </a:t>
            </a:r>
            <a:r>
              <a:rPr lang="en-US" sz="1600" i="1" dirty="0" err="1" smtClean="0">
                <a:solidFill>
                  <a:srgbClr val="FFFF00"/>
                </a:solidFill>
                <a:latin typeface="Times New Roman" pitchFamily="18" charset="0"/>
                <a:cs typeface="Times New Roman" pitchFamily="18" charset="0"/>
              </a:rPr>
              <a:t>əkin</a:t>
            </a:r>
            <a:r>
              <a:rPr lang="en-US" sz="1600" i="1" dirty="0" smtClean="0">
                <a:solidFill>
                  <a:srgbClr val="FFFF00"/>
                </a:solidFill>
                <a:latin typeface="Times New Roman" pitchFamily="18" charset="0"/>
                <a:cs typeface="Times New Roman" pitchFamily="18" charset="0"/>
              </a:rPr>
              <a:t> </a:t>
            </a:r>
            <a:r>
              <a:rPr lang="en-US" sz="1600" i="1" dirty="0" err="1" smtClean="0">
                <a:solidFill>
                  <a:srgbClr val="FFFF00"/>
                </a:solidFill>
                <a:latin typeface="Times New Roman" pitchFamily="18" charset="0"/>
                <a:cs typeface="Times New Roman" pitchFamily="18" charset="0"/>
              </a:rPr>
              <a:t>sahəsi</a:t>
            </a:r>
            <a:r>
              <a:rPr lang="az-Latn-AZ" sz="1600" i="1" dirty="0" smtClean="0">
                <a:solidFill>
                  <a:srgbClr val="FFFF00"/>
                </a:solidFill>
                <a:latin typeface="Times New Roman" pitchFamily="18" charset="0"/>
                <a:cs typeface="Times New Roman" pitchFamily="18" charset="0"/>
              </a:rPr>
              <a:t> azlıq təşkil edir</a:t>
            </a:r>
            <a:r>
              <a:rPr lang="en-US" sz="1600" i="1" dirty="0" smtClean="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Amma</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nəzərə</a:t>
            </a:r>
            <a:r>
              <a:rPr lang="en-US" sz="1600" i="1" dirty="0">
                <a:solidFill>
                  <a:srgbClr val="FFFF00"/>
                </a:solidFill>
                <a:latin typeface="Times New Roman" pitchFamily="18" charset="0"/>
                <a:cs typeface="Times New Roman" pitchFamily="18" charset="0"/>
              </a:rPr>
              <a:t> </a:t>
            </a:r>
            <a:r>
              <a:rPr lang="en-US" sz="1600" i="1" dirty="0" smtClean="0">
                <a:solidFill>
                  <a:srgbClr val="FFFF00"/>
                </a:solidFill>
                <a:latin typeface="Times New Roman" pitchFamily="18" charset="0"/>
                <a:cs typeface="Times New Roman" pitchFamily="18" charset="0"/>
              </a:rPr>
              <a:t>al</a:t>
            </a:r>
            <a:r>
              <a:rPr lang="az-Latn-AZ" sz="1600" i="1" dirty="0" smtClean="0">
                <a:solidFill>
                  <a:srgbClr val="FFFF00"/>
                </a:solidFill>
                <a:latin typeface="Times New Roman" pitchFamily="18" charset="0"/>
                <a:cs typeface="Times New Roman" pitchFamily="18" charset="0"/>
              </a:rPr>
              <a:t>saq ki, pambıq çox əhəmiyyətli və faydalı bitki növüdür, onda onun daha çox becərilməsinə diqqət artırılmalıdır. Qeyd etmək lazımdır ki, sovetlər dönəmində bu bitkinin istehsalına xüsusi diqqət </a:t>
            </a:r>
            <a:r>
              <a:rPr lang="az-Latn-AZ" sz="1600" i="1" dirty="0" smtClean="0">
                <a:solidFill>
                  <a:srgbClr val="FFFF00"/>
                </a:solidFill>
                <a:latin typeface="Times New Roman" pitchFamily="18" charset="0"/>
                <a:cs typeface="Times New Roman" pitchFamily="18" charset="0"/>
              </a:rPr>
              <a:t>yetirilirdi. Ə</a:t>
            </a:r>
            <a:r>
              <a:rPr lang="en-US" sz="1600" i="1" dirty="0" smtClean="0">
                <a:solidFill>
                  <a:srgbClr val="FFFF00"/>
                </a:solidFill>
                <a:latin typeface="Times New Roman" pitchFamily="18" charset="0"/>
                <a:cs typeface="Times New Roman" pitchFamily="18" charset="0"/>
              </a:rPr>
              <a:t>kin </a:t>
            </a:r>
            <a:r>
              <a:rPr lang="en-US" sz="1600" i="1" dirty="0" err="1">
                <a:solidFill>
                  <a:srgbClr val="FFFF00"/>
                </a:solidFill>
                <a:latin typeface="Times New Roman" pitchFamily="18" charset="0"/>
                <a:cs typeface="Times New Roman" pitchFamily="18" charset="0"/>
              </a:rPr>
              <a:t>sahəsinin</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əvvəlki</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illərdə</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az</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sonradan</a:t>
            </a:r>
            <a:r>
              <a:rPr lang="en-US" sz="1600" i="1" dirty="0">
                <a:solidFill>
                  <a:srgbClr val="FFFF00"/>
                </a:solidFill>
                <a:latin typeface="Times New Roman" pitchFamily="18" charset="0"/>
                <a:cs typeface="Times New Roman" pitchFamily="18" charset="0"/>
              </a:rPr>
              <a:t> </a:t>
            </a:r>
            <a:r>
              <a:rPr lang="en-US" sz="1600" i="1" dirty="0" err="1" smtClean="0">
                <a:solidFill>
                  <a:srgbClr val="FFFF00"/>
                </a:solidFill>
                <a:latin typeface="Times New Roman" pitchFamily="18" charset="0"/>
                <a:cs typeface="Times New Roman" pitchFamily="18" charset="0"/>
              </a:rPr>
              <a:t>artm</a:t>
            </a:r>
            <a:r>
              <a:rPr lang="az-Latn-AZ" sz="1600" i="1" dirty="0" smtClean="0">
                <a:solidFill>
                  <a:srgbClr val="FFFF00"/>
                </a:solidFill>
                <a:latin typeface="Times New Roman" pitchFamily="18" charset="0"/>
                <a:cs typeface="Times New Roman" pitchFamily="18" charset="0"/>
              </a:rPr>
              <a:t>a</a:t>
            </a:r>
            <a:r>
              <a:rPr lang="en-US" sz="1600" i="1" dirty="0" smtClean="0">
                <a:solidFill>
                  <a:srgbClr val="FFFF00"/>
                </a:solidFill>
                <a:latin typeface="Times New Roman" pitchFamily="18" charset="0"/>
                <a:cs typeface="Times New Roman" pitchFamily="18" charset="0"/>
              </a:rPr>
              <a:t>ş</a:t>
            </a:r>
            <a:r>
              <a:rPr lang="az-Latn-AZ" sz="1600" i="1" dirty="0" smtClean="0">
                <a:solidFill>
                  <a:srgbClr val="FFFF00"/>
                </a:solidFill>
                <a:latin typeface="Times New Roman" pitchFamily="18" charset="0"/>
                <a:cs typeface="Times New Roman" pitchFamily="18" charset="0"/>
              </a:rPr>
              <a:t>ı </a:t>
            </a:r>
            <a:r>
              <a:rPr lang="en-US" sz="1600" i="1" dirty="0" smtClean="0">
                <a:solidFill>
                  <a:srgbClr val="FFFF00"/>
                </a:solidFill>
                <a:latin typeface="Times New Roman" pitchFamily="18" charset="0"/>
                <a:cs typeface="Times New Roman" pitchFamily="18" charset="0"/>
              </a:rPr>
              <a:t>p</a:t>
            </a:r>
            <a:r>
              <a:rPr lang="az-Latn-AZ" sz="1600" i="1" dirty="0" smtClean="0">
                <a:solidFill>
                  <a:srgbClr val="FFFF00"/>
                </a:solidFill>
                <a:latin typeface="Times New Roman" pitchFamily="18" charset="0"/>
                <a:cs typeface="Times New Roman" pitchFamily="18" charset="0"/>
              </a:rPr>
              <a:t>ambığa olan təlabatın və fermerlərin mariflənməsindən asılı olmuşdur. Dinamikadan göründüyü kimi </a:t>
            </a:r>
            <a:r>
              <a:rPr lang="en-US" sz="1600" i="1" dirty="0" smtClean="0">
                <a:solidFill>
                  <a:srgbClr val="FFFF00"/>
                </a:solidFill>
                <a:latin typeface="Times New Roman" pitchFamily="18" charset="0"/>
                <a:cs typeface="Times New Roman" pitchFamily="18" charset="0"/>
              </a:rPr>
              <a:t>20</a:t>
            </a:r>
            <a:r>
              <a:rPr lang="az-Latn-AZ" sz="1600" i="1" dirty="0" smtClean="0">
                <a:solidFill>
                  <a:srgbClr val="FFFF00"/>
                </a:solidFill>
                <a:latin typeface="Times New Roman" pitchFamily="18" charset="0"/>
                <a:cs typeface="Times New Roman" pitchFamily="18" charset="0"/>
              </a:rPr>
              <a:t>05</a:t>
            </a:r>
            <a:r>
              <a:rPr lang="en-US" sz="1600" i="1" dirty="0" smtClean="0">
                <a:solidFill>
                  <a:srgbClr val="FFFF00"/>
                </a:solidFill>
                <a:latin typeface="Times New Roman" pitchFamily="18" charset="0"/>
                <a:cs typeface="Times New Roman" pitchFamily="18" charset="0"/>
              </a:rPr>
              <a:t>-ci </a:t>
            </a:r>
            <a:r>
              <a:rPr lang="en-US" sz="1600" i="1" dirty="0" err="1">
                <a:solidFill>
                  <a:srgbClr val="FFFF00"/>
                </a:solidFill>
                <a:latin typeface="Times New Roman" pitchFamily="18" charset="0"/>
                <a:cs typeface="Times New Roman" pitchFamily="18" charset="0"/>
              </a:rPr>
              <a:t>ildə</a:t>
            </a:r>
            <a:r>
              <a:rPr lang="en-US" sz="1600" i="1" dirty="0">
                <a:solidFill>
                  <a:srgbClr val="FFFF00"/>
                </a:solidFill>
                <a:latin typeface="Times New Roman" pitchFamily="18" charset="0"/>
                <a:cs typeface="Times New Roman" pitchFamily="18" charset="0"/>
              </a:rPr>
              <a:t> </a:t>
            </a:r>
            <a:r>
              <a:rPr lang="az-Latn-AZ" sz="1600" i="1" dirty="0" smtClean="0">
                <a:solidFill>
                  <a:srgbClr val="FFFF00"/>
                </a:solidFill>
                <a:latin typeface="Times New Roman" pitchFamily="18" charset="0"/>
                <a:cs typeface="Times New Roman" pitchFamily="18" charset="0"/>
              </a:rPr>
              <a:t>isə əvvəlki illərdən fərqli olaraq </a:t>
            </a:r>
            <a:r>
              <a:rPr lang="en-US" sz="1600" i="1" dirty="0" err="1" smtClean="0">
                <a:solidFill>
                  <a:srgbClr val="FFFF00"/>
                </a:solidFill>
                <a:latin typeface="Times New Roman" pitchFamily="18" charset="0"/>
                <a:cs typeface="Times New Roman" pitchFamily="18" charset="0"/>
              </a:rPr>
              <a:t>maksimum</a:t>
            </a:r>
            <a:r>
              <a:rPr lang="en-US" sz="1600" i="1" dirty="0" smtClean="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həddə</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çatmış</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və</a:t>
            </a:r>
            <a:r>
              <a:rPr lang="en-US" sz="1600" i="1" dirty="0">
                <a:solidFill>
                  <a:srgbClr val="FFFF00"/>
                </a:solidFill>
                <a:latin typeface="Times New Roman" pitchFamily="18" charset="0"/>
                <a:cs typeface="Times New Roman" pitchFamily="18" charset="0"/>
              </a:rPr>
              <a:t> </a:t>
            </a:r>
            <a:r>
              <a:rPr lang="az-Latn-AZ" sz="1600" i="1" dirty="0" smtClean="0">
                <a:solidFill>
                  <a:srgbClr val="FFFF00"/>
                </a:solidFill>
                <a:latin typeface="Times New Roman" pitchFamily="18" charset="0"/>
                <a:cs typeface="Times New Roman" pitchFamily="18" charset="0"/>
              </a:rPr>
              <a:t>azalma davam edərək 50%-ə qədər azalmışdır</a:t>
            </a:r>
            <a:r>
              <a:rPr lang="az-Latn-AZ" sz="1600" i="1" dirty="0" smtClean="0">
                <a:solidFill>
                  <a:srgbClr val="FFFF00"/>
                </a:solidFill>
                <a:latin typeface="Times New Roman" pitchFamily="18" charset="0"/>
                <a:cs typeface="Times New Roman" pitchFamily="18" charset="0"/>
              </a:rPr>
              <a:t>.</a:t>
            </a:r>
          </a:p>
          <a:p>
            <a:pPr algn="just"/>
            <a:endParaRPr lang="az-Latn-AZ" sz="1400" i="1" dirty="0" smtClean="0">
              <a:solidFill>
                <a:srgbClr val="FFFF00"/>
              </a:solidFill>
              <a:latin typeface="Times New Roman" pitchFamily="18" charset="0"/>
              <a:cs typeface="Times New Roman" pitchFamily="18" charset="0"/>
            </a:endParaRPr>
          </a:p>
          <a:p>
            <a:pPr algn="just"/>
            <a:r>
              <a:rPr lang="az-Latn-AZ" sz="1400" i="1" dirty="0" smtClean="0">
                <a:solidFill>
                  <a:srgbClr val="FFFF00"/>
                </a:solidFill>
                <a:effectLst/>
                <a:latin typeface="Times New Roman" pitchFamily="18" charset="0"/>
                <a:cs typeface="Times New Roman" pitchFamily="18" charset="0"/>
              </a:rPr>
              <a:t>	</a:t>
            </a:r>
            <a:endParaRPr lang="en-US" sz="1600" i="1" dirty="0">
              <a:solidFill>
                <a:srgbClr val="FFFF00"/>
              </a:solidFill>
              <a:effectLst/>
              <a:latin typeface="Times New Roman" pitchFamily="18" charset="0"/>
              <a:cs typeface="Times New Roman" pitchFamily="18" charset="0"/>
            </a:endParaRPr>
          </a:p>
        </p:txBody>
      </p:sp>
      <p:sp>
        <p:nvSpPr>
          <p:cNvPr id="5" name="Rectangle 4"/>
          <p:cNvSpPr/>
          <p:nvPr/>
        </p:nvSpPr>
        <p:spPr>
          <a:xfrm>
            <a:off x="289237" y="266396"/>
            <a:ext cx="11611611" cy="629817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765174" y="306226"/>
            <a:ext cx="10827385"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az-Latn-AZ" b="1" i="1" dirty="0" smtClean="0">
                <a:solidFill>
                  <a:schemeClr val="bg1"/>
                </a:solidFill>
              </a:rPr>
              <a:t>Respublika</a:t>
            </a:r>
            <a:r>
              <a:rPr lang="en-US" b="1" i="1" dirty="0" smtClean="0">
                <a:solidFill>
                  <a:schemeClr val="bg1"/>
                </a:solidFill>
              </a:rPr>
              <a:t> </a:t>
            </a:r>
            <a:r>
              <a:rPr lang="az-Latn-AZ" b="1" i="1" dirty="0" smtClean="0">
                <a:solidFill>
                  <a:schemeClr val="bg1"/>
                </a:solidFill>
              </a:rPr>
              <a:t>üzrə  pambıq bitkisinin əkin </a:t>
            </a:r>
            <a:r>
              <a:rPr lang="az-Latn-AZ" b="1" i="1" dirty="0">
                <a:solidFill>
                  <a:schemeClr val="bg1"/>
                </a:solidFill>
              </a:rPr>
              <a:t>sahəsi (ha)</a:t>
            </a:r>
            <a:endParaRPr lang="ru-RU" i="1" dirty="0">
              <a:solidFill>
                <a:schemeClr val="bg1"/>
              </a:solidFill>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567" y="3521262"/>
            <a:ext cx="11150600" cy="8521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Диаграмма 6"/>
          <p:cNvGraphicFramePr>
            <a:graphicFrameLocks/>
          </p:cNvGraphicFramePr>
          <p:nvPr>
            <p:extLst>
              <p:ext uri="{D42A27DB-BD31-4B8C-83A1-F6EECF244321}">
                <p14:modId xmlns:p14="http://schemas.microsoft.com/office/powerpoint/2010/main" val="238352939"/>
              </p:ext>
            </p:extLst>
          </p:nvPr>
        </p:nvGraphicFramePr>
        <p:xfrm>
          <a:off x="612775" y="765965"/>
          <a:ext cx="7143489" cy="2749395"/>
        </p:xfrm>
        <a:graphic>
          <a:graphicData uri="http://schemas.openxmlformats.org/drawingml/2006/chart">
            <c:chart xmlns:c="http://schemas.openxmlformats.org/drawingml/2006/chart" xmlns:r="http://schemas.openxmlformats.org/officeDocument/2006/relationships" r:id="rId3"/>
          </a:graphicData>
        </a:graphic>
      </p:graphicFrame>
      <p:sp>
        <p:nvSpPr>
          <p:cNvPr id="6" name="AutoShape 4" descr="Image result for PambÄ±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6" descr="Image result for PambÄ±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AutoShape 8" descr="Image result for PambÄ±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aphicFrame>
        <p:nvGraphicFramePr>
          <p:cNvPr id="7" name="Table 6"/>
          <p:cNvGraphicFramePr>
            <a:graphicFrameLocks noGrp="1"/>
          </p:cNvGraphicFramePr>
          <p:nvPr>
            <p:extLst>
              <p:ext uri="{D42A27DB-BD31-4B8C-83A1-F6EECF244321}">
                <p14:modId xmlns:p14="http://schemas.microsoft.com/office/powerpoint/2010/main" val="1528704465"/>
              </p:ext>
            </p:extLst>
          </p:nvPr>
        </p:nvGraphicFramePr>
        <p:xfrm>
          <a:off x="7767021" y="773455"/>
          <a:ext cx="3987145" cy="2719531"/>
        </p:xfrm>
        <a:graphic>
          <a:graphicData uri="http://schemas.openxmlformats.org/drawingml/2006/table">
            <a:tbl>
              <a:tblPr>
                <a:tableStyleId>{5C22544A-7EE6-4342-B048-85BDC9FD1C3A}</a:tableStyleId>
              </a:tblPr>
              <a:tblGrid>
                <a:gridCol w="2844939"/>
                <a:gridCol w="1142206"/>
              </a:tblGrid>
              <a:tr h="385488">
                <a:tc gridSpan="2">
                  <a:txBody>
                    <a:bodyPr/>
                    <a:lstStyle/>
                    <a:p>
                      <a:pPr algn="ctr" fontAlgn="b"/>
                      <a:r>
                        <a:rPr lang="ru-RU" sz="1100" u="none" strike="noStrike" dirty="0">
                          <a:effectLst/>
                        </a:rPr>
                        <a:t> </a:t>
                      </a:r>
                      <a:r>
                        <a:rPr lang="az-Latn-AZ" sz="1100" b="1" u="none" strike="noStrike" dirty="0" smtClean="0">
                          <a:solidFill>
                            <a:srgbClr val="FF0000"/>
                          </a:solidFill>
                          <a:effectLst/>
                        </a:rPr>
                        <a:t> </a:t>
                      </a:r>
                      <a:r>
                        <a:rPr lang="az-Latn-AZ" sz="1100" b="1" u="none" strike="noStrike" baseline="0" dirty="0" smtClean="0">
                          <a:solidFill>
                            <a:srgbClr val="FF0000"/>
                          </a:solidFill>
                          <a:effectLst/>
                        </a:rPr>
                        <a:t>pambıq əkin sahəsi dinamikasının riyazi statistik xarakteristikası</a:t>
                      </a:r>
                      <a:r>
                        <a:rPr lang="ru-RU" sz="1100" u="none" strike="noStrike" dirty="0">
                          <a:effectLst/>
                        </a:rPr>
                        <a:t> </a:t>
                      </a:r>
                      <a:endParaRPr lang="ru-RU" sz="1100" b="0" i="0" u="none" strike="noStrike" dirty="0">
                        <a:solidFill>
                          <a:srgbClr val="000000"/>
                        </a:solidFill>
                        <a:effectLst/>
                        <a:latin typeface="Calibri"/>
                      </a:endParaRPr>
                    </a:p>
                  </a:txBody>
                  <a:tcPr marL="0" marR="0" marT="0" marB="0" anchor="b">
                    <a:solidFill>
                      <a:schemeClr val="bg2">
                        <a:lumMod val="75000"/>
                      </a:schemeClr>
                    </a:solidFill>
                  </a:tcPr>
                </a:tc>
                <a:tc hMerge="1">
                  <a:txBody>
                    <a:bodyPr/>
                    <a:lstStyle/>
                    <a:p>
                      <a:pPr algn="l" fontAlgn="b"/>
                      <a:endParaRPr lang="ru-RU" sz="1100" b="0" i="0" u="none" strike="noStrike" dirty="0">
                        <a:solidFill>
                          <a:srgbClr val="000000"/>
                        </a:solidFill>
                        <a:effectLst/>
                        <a:latin typeface="Calibri"/>
                      </a:endParaRPr>
                    </a:p>
                  </a:txBody>
                  <a:tcPr marL="0" marR="0" marT="0" marB="0" anchor="b"/>
                </a:tc>
              </a:tr>
              <a:tr h="161182">
                <a:tc>
                  <a:txBody>
                    <a:bodyPr/>
                    <a:lstStyle/>
                    <a:p>
                      <a:pPr algn="l" fontAlgn="b"/>
                      <a:r>
                        <a:rPr lang="en-US" sz="1100" u="none" strike="noStrike" dirty="0">
                          <a:effectLst/>
                        </a:rPr>
                        <a:t> </a:t>
                      </a:r>
                      <a:r>
                        <a:rPr lang="en-US" sz="1100" u="none" strike="noStrike" dirty="0" err="1">
                          <a:effectLst/>
                        </a:rPr>
                        <a:t>orta</a:t>
                      </a:r>
                      <a:r>
                        <a:rPr lang="en-US" sz="1100" u="none" strike="noStrike" dirty="0">
                          <a:effectLst/>
                        </a:rPr>
                        <a:t> </a:t>
                      </a:r>
                      <a:r>
                        <a:rPr lang="en-US" sz="1100" u="none" strike="noStrike" dirty="0" err="1">
                          <a:effectLst/>
                        </a:rPr>
                        <a:t>kəmiyyət</a:t>
                      </a:r>
                      <a:endParaRPr lang="en-US" sz="1100" b="0" i="0" u="none" strike="noStrike" dirty="0">
                        <a:solidFill>
                          <a:srgbClr val="000000"/>
                        </a:solidFill>
                        <a:effectLst/>
                        <a:latin typeface="Calibri"/>
                      </a:endParaRPr>
                    </a:p>
                  </a:txBody>
                  <a:tcPr marL="0" marR="0" marT="0" marB="0" anchor="b">
                    <a:solidFill>
                      <a:schemeClr val="bg2">
                        <a:lumMod val="75000"/>
                      </a:schemeClr>
                    </a:solidFill>
                  </a:tcPr>
                </a:tc>
                <a:tc>
                  <a:txBody>
                    <a:bodyPr/>
                    <a:lstStyle/>
                    <a:p>
                      <a:pPr algn="r" fontAlgn="b"/>
                      <a:r>
                        <a:rPr lang="ru-RU" sz="1100" u="none" strike="noStrike" dirty="0" smtClean="0">
                          <a:effectLst/>
                        </a:rPr>
                        <a:t>57035,1</a:t>
                      </a:r>
                      <a:r>
                        <a:rPr lang="az-Latn-AZ" sz="1100" u="none" strike="noStrike" dirty="0" smtClean="0">
                          <a:effectLst/>
                        </a:rPr>
                        <a:t>2</a:t>
                      </a:r>
                      <a:endParaRPr lang="ru-RU" sz="1100" b="0" i="0" u="none" strike="noStrike" dirty="0">
                        <a:solidFill>
                          <a:srgbClr val="000000"/>
                        </a:solidFill>
                        <a:effectLst/>
                        <a:latin typeface="Calibri"/>
                      </a:endParaRPr>
                    </a:p>
                  </a:txBody>
                  <a:tcPr marL="0" marR="0" marT="0" marB="0" anchor="b">
                    <a:solidFill>
                      <a:schemeClr val="bg2">
                        <a:lumMod val="75000"/>
                      </a:schemeClr>
                    </a:solidFill>
                  </a:tcPr>
                </a:tc>
              </a:tr>
              <a:tr h="322363">
                <a:tc>
                  <a:txBody>
                    <a:bodyPr/>
                    <a:lstStyle/>
                    <a:p>
                      <a:pPr algn="l" fontAlgn="b"/>
                      <a:r>
                        <a:rPr lang="en-US" sz="1100" u="none" strike="noStrike" dirty="0" err="1">
                          <a:effectLst/>
                        </a:rPr>
                        <a:t>orta</a:t>
                      </a:r>
                      <a:r>
                        <a:rPr lang="en-US" sz="1100" u="none" strike="noStrike" dirty="0">
                          <a:effectLst/>
                        </a:rPr>
                        <a:t> </a:t>
                      </a:r>
                      <a:r>
                        <a:rPr lang="en-US" sz="1100" u="none" strike="noStrike" dirty="0" err="1">
                          <a:effectLst/>
                        </a:rPr>
                        <a:t>kəmiyyətin</a:t>
                      </a:r>
                      <a:r>
                        <a:rPr lang="en-US" sz="1100" u="none" strike="noStrike" dirty="0">
                          <a:effectLst/>
                        </a:rPr>
                        <a:t> </a:t>
                      </a:r>
                      <a:r>
                        <a:rPr lang="en-US" sz="1100" u="none" strike="noStrike" dirty="0" err="1">
                          <a:effectLst/>
                        </a:rPr>
                        <a:t>standart</a:t>
                      </a:r>
                      <a:r>
                        <a:rPr lang="en-US" sz="1100" u="none" strike="noStrike" dirty="0">
                          <a:effectLst/>
                        </a:rPr>
                        <a:t> </a:t>
                      </a:r>
                      <a:r>
                        <a:rPr lang="en-US" sz="1100" u="none" strike="noStrike" dirty="0" err="1">
                          <a:effectLst/>
                        </a:rPr>
                        <a:t>xətası</a:t>
                      </a:r>
                      <a:endParaRPr lang="en-US" sz="1100" b="0" i="0" u="none" strike="noStrike" dirty="0">
                        <a:solidFill>
                          <a:srgbClr val="000000"/>
                        </a:solidFill>
                        <a:effectLst/>
                        <a:latin typeface="Calibri"/>
                      </a:endParaRPr>
                    </a:p>
                  </a:txBody>
                  <a:tcPr marL="0" marR="0" marT="0" marB="0" anchor="b">
                    <a:solidFill>
                      <a:schemeClr val="bg2">
                        <a:lumMod val="75000"/>
                      </a:schemeClr>
                    </a:solidFill>
                  </a:tcPr>
                </a:tc>
                <a:tc>
                  <a:txBody>
                    <a:bodyPr/>
                    <a:lstStyle/>
                    <a:p>
                      <a:pPr algn="r" fontAlgn="b"/>
                      <a:r>
                        <a:rPr lang="ru-RU" sz="1100" u="none" strike="noStrike" dirty="0" smtClean="0">
                          <a:effectLst/>
                        </a:rPr>
                        <a:t>7566,5</a:t>
                      </a:r>
                      <a:r>
                        <a:rPr lang="az-Latn-AZ" sz="1100" u="none" strike="noStrike" dirty="0" smtClean="0">
                          <a:effectLst/>
                        </a:rPr>
                        <a:t>6</a:t>
                      </a:r>
                      <a:endParaRPr lang="ru-RU" sz="1100" b="0" i="0" u="none" strike="noStrike" dirty="0">
                        <a:solidFill>
                          <a:srgbClr val="000000"/>
                        </a:solidFill>
                        <a:effectLst/>
                        <a:latin typeface="Calibri"/>
                      </a:endParaRPr>
                    </a:p>
                  </a:txBody>
                  <a:tcPr marL="0" marR="0" marT="0" marB="0" anchor="b">
                    <a:solidFill>
                      <a:schemeClr val="bg2">
                        <a:lumMod val="75000"/>
                      </a:schemeClr>
                    </a:solidFill>
                  </a:tcPr>
                </a:tc>
              </a:tr>
              <a:tr h="161182">
                <a:tc>
                  <a:txBody>
                    <a:bodyPr/>
                    <a:lstStyle/>
                    <a:p>
                      <a:pPr algn="l" fontAlgn="b"/>
                      <a:r>
                        <a:rPr lang="en-US" sz="1100" u="none" strike="noStrike">
                          <a:effectLst/>
                        </a:rPr>
                        <a:t>Median</a:t>
                      </a:r>
                      <a:endParaRPr lang="en-US" sz="1100" b="0" i="0" u="none" strike="noStrike">
                        <a:solidFill>
                          <a:srgbClr val="000000"/>
                        </a:solidFill>
                        <a:effectLst/>
                        <a:latin typeface="Calibri"/>
                      </a:endParaRPr>
                    </a:p>
                  </a:txBody>
                  <a:tcPr marL="0" marR="0" marT="0" marB="0" anchor="b">
                    <a:solidFill>
                      <a:schemeClr val="bg2">
                        <a:lumMod val="75000"/>
                      </a:schemeClr>
                    </a:solidFill>
                  </a:tcPr>
                </a:tc>
                <a:tc>
                  <a:txBody>
                    <a:bodyPr/>
                    <a:lstStyle/>
                    <a:p>
                      <a:pPr algn="r" fontAlgn="b"/>
                      <a:r>
                        <a:rPr lang="ru-RU" sz="1100" u="none" strike="noStrike" dirty="0">
                          <a:effectLst/>
                        </a:rPr>
                        <a:t>51369</a:t>
                      </a:r>
                      <a:endParaRPr lang="ru-RU" sz="1100" b="0" i="0" u="none" strike="noStrike" dirty="0">
                        <a:solidFill>
                          <a:srgbClr val="000000"/>
                        </a:solidFill>
                        <a:effectLst/>
                        <a:latin typeface="Calibri"/>
                      </a:endParaRPr>
                    </a:p>
                  </a:txBody>
                  <a:tcPr marL="0" marR="0" marT="0" marB="0" anchor="b">
                    <a:solidFill>
                      <a:schemeClr val="bg2">
                        <a:lumMod val="75000"/>
                      </a:schemeClr>
                    </a:solidFill>
                  </a:tcPr>
                </a:tc>
              </a:tr>
              <a:tr h="161182">
                <a:tc>
                  <a:txBody>
                    <a:bodyPr/>
                    <a:lstStyle/>
                    <a:p>
                      <a:pPr algn="l" fontAlgn="b"/>
                      <a:r>
                        <a:rPr lang="en-US" sz="1100" u="none" strike="noStrike">
                          <a:effectLst/>
                        </a:rPr>
                        <a:t>Moda</a:t>
                      </a:r>
                      <a:endParaRPr lang="en-US" sz="1100" b="0" i="0" u="none" strike="noStrike">
                        <a:solidFill>
                          <a:srgbClr val="000000"/>
                        </a:solidFill>
                        <a:effectLst/>
                        <a:latin typeface="Calibri"/>
                      </a:endParaRPr>
                    </a:p>
                  </a:txBody>
                  <a:tcPr marL="0" marR="0" marT="0" marB="0" anchor="b">
                    <a:solidFill>
                      <a:schemeClr val="bg2">
                        <a:lumMod val="75000"/>
                      </a:schemeClr>
                    </a:solidFill>
                  </a:tcPr>
                </a:tc>
                <a:tc>
                  <a:txBody>
                    <a:bodyPr/>
                    <a:lstStyle/>
                    <a:p>
                      <a:pPr algn="l" fontAlgn="b"/>
                      <a:r>
                        <a:rPr lang="ru-RU" sz="1100" u="none" strike="noStrike" dirty="0">
                          <a:effectLst/>
                        </a:rPr>
                        <a:t> </a:t>
                      </a:r>
                      <a:endParaRPr lang="ru-RU" sz="1100" b="0" i="0" u="none" strike="noStrike" dirty="0">
                        <a:solidFill>
                          <a:srgbClr val="000000"/>
                        </a:solidFill>
                        <a:effectLst/>
                        <a:latin typeface="Calibri"/>
                      </a:endParaRPr>
                    </a:p>
                  </a:txBody>
                  <a:tcPr marL="0" marR="0" marT="0" marB="0" anchor="b">
                    <a:solidFill>
                      <a:schemeClr val="bg2">
                        <a:lumMod val="75000"/>
                      </a:schemeClr>
                    </a:solidFill>
                  </a:tcPr>
                </a:tc>
              </a:tr>
              <a:tr h="161182">
                <a:tc>
                  <a:txBody>
                    <a:bodyPr/>
                    <a:lstStyle/>
                    <a:p>
                      <a:pPr algn="l" fontAlgn="b"/>
                      <a:r>
                        <a:rPr lang="en-US" sz="1100" u="none" strike="noStrike">
                          <a:effectLst/>
                        </a:rPr>
                        <a:t>Standart kənarlaşma</a:t>
                      </a:r>
                      <a:endParaRPr lang="en-US" sz="1100" b="0" i="0" u="none" strike="noStrike">
                        <a:solidFill>
                          <a:srgbClr val="000000"/>
                        </a:solidFill>
                        <a:effectLst/>
                        <a:latin typeface="Calibri"/>
                      </a:endParaRPr>
                    </a:p>
                  </a:txBody>
                  <a:tcPr marL="0" marR="0" marT="0" marB="0" anchor="b">
                    <a:solidFill>
                      <a:schemeClr val="bg2">
                        <a:lumMod val="75000"/>
                      </a:schemeClr>
                    </a:solidFill>
                  </a:tcPr>
                </a:tc>
                <a:tc>
                  <a:txBody>
                    <a:bodyPr/>
                    <a:lstStyle/>
                    <a:p>
                      <a:pPr algn="r" fontAlgn="b"/>
                      <a:r>
                        <a:rPr lang="ru-RU" sz="1100" u="none" strike="noStrike" dirty="0" smtClean="0">
                          <a:effectLst/>
                        </a:rPr>
                        <a:t>31197,7</a:t>
                      </a:r>
                      <a:r>
                        <a:rPr lang="az-Latn-AZ" sz="1100" u="none" strike="noStrike" dirty="0" smtClean="0">
                          <a:effectLst/>
                        </a:rPr>
                        <a:t>2</a:t>
                      </a:r>
                      <a:endParaRPr lang="ru-RU" sz="1100" b="0" i="0" u="none" strike="noStrike" dirty="0">
                        <a:solidFill>
                          <a:srgbClr val="000000"/>
                        </a:solidFill>
                        <a:effectLst/>
                        <a:latin typeface="Calibri"/>
                      </a:endParaRPr>
                    </a:p>
                  </a:txBody>
                  <a:tcPr marL="0" marR="0" marT="0" marB="0" anchor="b">
                    <a:solidFill>
                      <a:schemeClr val="bg2">
                        <a:lumMod val="75000"/>
                      </a:schemeClr>
                    </a:solidFill>
                  </a:tcPr>
                </a:tc>
              </a:tr>
              <a:tr h="161182">
                <a:tc>
                  <a:txBody>
                    <a:bodyPr/>
                    <a:lstStyle/>
                    <a:p>
                      <a:pPr algn="l" fontAlgn="b"/>
                      <a:r>
                        <a:rPr lang="en-US" sz="1100" u="none" strike="noStrike">
                          <a:effectLst/>
                        </a:rPr>
                        <a:t>Dispersiya</a:t>
                      </a:r>
                      <a:endParaRPr lang="en-US" sz="1100" b="0" i="0" u="none" strike="noStrike">
                        <a:solidFill>
                          <a:srgbClr val="000000"/>
                        </a:solidFill>
                        <a:effectLst/>
                        <a:latin typeface="Calibri"/>
                      </a:endParaRPr>
                    </a:p>
                  </a:txBody>
                  <a:tcPr marL="0" marR="0" marT="0" marB="0" anchor="b">
                    <a:solidFill>
                      <a:schemeClr val="bg2">
                        <a:lumMod val="75000"/>
                      </a:schemeClr>
                    </a:solidFill>
                  </a:tcPr>
                </a:tc>
                <a:tc>
                  <a:txBody>
                    <a:bodyPr/>
                    <a:lstStyle/>
                    <a:p>
                      <a:pPr algn="r" fontAlgn="b"/>
                      <a:r>
                        <a:rPr lang="ru-RU" sz="1100" u="none" strike="noStrike" dirty="0">
                          <a:effectLst/>
                        </a:rPr>
                        <a:t>973297727,2</a:t>
                      </a:r>
                      <a:endParaRPr lang="ru-RU" sz="1100" b="0" i="0" u="none" strike="noStrike" dirty="0">
                        <a:solidFill>
                          <a:srgbClr val="000000"/>
                        </a:solidFill>
                        <a:effectLst/>
                        <a:latin typeface="Calibri"/>
                      </a:endParaRPr>
                    </a:p>
                  </a:txBody>
                  <a:tcPr marL="0" marR="0" marT="0" marB="0" anchor="b">
                    <a:solidFill>
                      <a:schemeClr val="bg2">
                        <a:lumMod val="75000"/>
                      </a:schemeClr>
                    </a:solidFill>
                  </a:tcPr>
                </a:tc>
              </a:tr>
              <a:tr h="161182">
                <a:tc>
                  <a:txBody>
                    <a:bodyPr/>
                    <a:lstStyle/>
                    <a:p>
                      <a:pPr algn="l" fontAlgn="b"/>
                      <a:r>
                        <a:rPr lang="en-US" sz="1100" u="none" strike="noStrike" dirty="0" err="1">
                          <a:effectLst/>
                        </a:rPr>
                        <a:t>variasiya</a:t>
                      </a:r>
                      <a:r>
                        <a:rPr lang="en-US" sz="1100" u="none" strike="noStrike" dirty="0">
                          <a:effectLst/>
                        </a:rPr>
                        <a:t> </a:t>
                      </a:r>
                      <a:r>
                        <a:rPr lang="en-US" sz="1100" u="none" strike="noStrike" dirty="0" err="1">
                          <a:effectLst/>
                        </a:rPr>
                        <a:t>genisliyi</a:t>
                      </a:r>
                      <a:endParaRPr lang="en-US" sz="1100" b="0" i="0" u="none" strike="noStrike" dirty="0">
                        <a:solidFill>
                          <a:srgbClr val="000000"/>
                        </a:solidFill>
                        <a:effectLst/>
                        <a:latin typeface="Calibri"/>
                      </a:endParaRPr>
                    </a:p>
                  </a:txBody>
                  <a:tcPr marL="0" marR="0" marT="0" marB="0" anchor="b">
                    <a:solidFill>
                      <a:schemeClr val="bg2">
                        <a:lumMod val="75000"/>
                      </a:schemeClr>
                    </a:solidFill>
                  </a:tcPr>
                </a:tc>
                <a:tc>
                  <a:txBody>
                    <a:bodyPr/>
                    <a:lstStyle/>
                    <a:p>
                      <a:pPr algn="r" fontAlgn="b"/>
                      <a:r>
                        <a:rPr lang="ru-RU" sz="1100" u="none" strike="noStrike" dirty="0">
                          <a:effectLst/>
                        </a:rPr>
                        <a:t>93757</a:t>
                      </a:r>
                      <a:endParaRPr lang="ru-RU" sz="1100" b="0" i="0" u="none" strike="noStrike" dirty="0">
                        <a:solidFill>
                          <a:srgbClr val="000000"/>
                        </a:solidFill>
                        <a:effectLst/>
                        <a:latin typeface="Calibri"/>
                      </a:endParaRPr>
                    </a:p>
                  </a:txBody>
                  <a:tcPr marL="0" marR="0" marT="0" marB="0" anchor="b">
                    <a:solidFill>
                      <a:schemeClr val="bg2">
                        <a:lumMod val="75000"/>
                      </a:schemeClr>
                    </a:solidFill>
                  </a:tcPr>
                </a:tc>
              </a:tr>
              <a:tr h="161182">
                <a:tc>
                  <a:txBody>
                    <a:bodyPr/>
                    <a:lstStyle/>
                    <a:p>
                      <a:pPr algn="l" fontAlgn="b"/>
                      <a:r>
                        <a:rPr lang="en-US" sz="1100" u="none" strike="noStrike">
                          <a:effectLst/>
                        </a:rPr>
                        <a:t>Minimum</a:t>
                      </a:r>
                      <a:endParaRPr lang="en-US" sz="1100" b="0" i="0" u="none" strike="noStrike">
                        <a:solidFill>
                          <a:srgbClr val="000000"/>
                        </a:solidFill>
                        <a:effectLst/>
                        <a:latin typeface="Calibri"/>
                      </a:endParaRPr>
                    </a:p>
                  </a:txBody>
                  <a:tcPr marL="0" marR="0" marT="0" marB="0" anchor="b">
                    <a:solidFill>
                      <a:schemeClr val="bg2">
                        <a:lumMod val="75000"/>
                      </a:schemeClr>
                    </a:solidFill>
                  </a:tcPr>
                </a:tc>
                <a:tc>
                  <a:txBody>
                    <a:bodyPr/>
                    <a:lstStyle/>
                    <a:p>
                      <a:pPr algn="r" fontAlgn="b"/>
                      <a:r>
                        <a:rPr lang="ru-RU" sz="1100" u="none" strike="noStrike" dirty="0">
                          <a:effectLst/>
                        </a:rPr>
                        <a:t>18684</a:t>
                      </a:r>
                      <a:endParaRPr lang="ru-RU" sz="1100" b="0" i="0" u="none" strike="noStrike" dirty="0">
                        <a:solidFill>
                          <a:srgbClr val="000000"/>
                        </a:solidFill>
                        <a:effectLst/>
                        <a:latin typeface="Calibri"/>
                      </a:endParaRPr>
                    </a:p>
                  </a:txBody>
                  <a:tcPr marL="0" marR="0" marT="0" marB="0" anchor="b">
                    <a:solidFill>
                      <a:schemeClr val="bg2">
                        <a:lumMod val="75000"/>
                      </a:schemeClr>
                    </a:solidFill>
                  </a:tcPr>
                </a:tc>
              </a:tr>
              <a:tr h="161182">
                <a:tc>
                  <a:txBody>
                    <a:bodyPr/>
                    <a:lstStyle/>
                    <a:p>
                      <a:pPr algn="l" fontAlgn="b"/>
                      <a:r>
                        <a:rPr lang="en-US" sz="1100" u="none" strike="noStrike" dirty="0">
                          <a:effectLst/>
                        </a:rPr>
                        <a:t>Maximum</a:t>
                      </a:r>
                      <a:endParaRPr lang="en-US" sz="1100" b="0" i="0" u="none" strike="noStrike" dirty="0">
                        <a:solidFill>
                          <a:srgbClr val="000000"/>
                        </a:solidFill>
                        <a:effectLst/>
                        <a:latin typeface="Calibri"/>
                      </a:endParaRPr>
                    </a:p>
                  </a:txBody>
                  <a:tcPr marL="0" marR="0" marT="0" marB="0" anchor="b">
                    <a:solidFill>
                      <a:schemeClr val="bg2">
                        <a:lumMod val="75000"/>
                      </a:schemeClr>
                    </a:solidFill>
                  </a:tcPr>
                </a:tc>
                <a:tc>
                  <a:txBody>
                    <a:bodyPr/>
                    <a:lstStyle/>
                    <a:p>
                      <a:pPr algn="r" fontAlgn="b"/>
                      <a:r>
                        <a:rPr lang="ru-RU" sz="1100" u="none" strike="noStrike" dirty="0">
                          <a:effectLst/>
                        </a:rPr>
                        <a:t>112441</a:t>
                      </a:r>
                      <a:endParaRPr lang="ru-RU" sz="1100" b="0" i="0" u="none" strike="noStrike" dirty="0">
                        <a:solidFill>
                          <a:srgbClr val="000000"/>
                        </a:solidFill>
                        <a:effectLst/>
                        <a:latin typeface="Calibri"/>
                      </a:endParaRPr>
                    </a:p>
                  </a:txBody>
                  <a:tcPr marL="0" marR="0" marT="0" marB="0" anchor="b">
                    <a:solidFill>
                      <a:schemeClr val="bg2">
                        <a:lumMod val="75000"/>
                      </a:schemeClr>
                    </a:solidFill>
                  </a:tcPr>
                </a:tc>
              </a:tr>
              <a:tr h="161182">
                <a:tc>
                  <a:txBody>
                    <a:bodyPr/>
                    <a:lstStyle/>
                    <a:p>
                      <a:pPr algn="l" fontAlgn="b"/>
                      <a:r>
                        <a:rPr lang="en-US" sz="1100" u="none" strike="noStrike" dirty="0" err="1">
                          <a:effectLst/>
                        </a:rPr>
                        <a:t>Cəmi</a:t>
                      </a:r>
                      <a:endParaRPr lang="en-US" sz="1100" b="0" i="0" u="none" strike="noStrike" dirty="0">
                        <a:solidFill>
                          <a:srgbClr val="000000"/>
                        </a:solidFill>
                        <a:effectLst/>
                        <a:latin typeface="Calibri"/>
                      </a:endParaRPr>
                    </a:p>
                  </a:txBody>
                  <a:tcPr marL="0" marR="0" marT="0" marB="0" anchor="b">
                    <a:solidFill>
                      <a:schemeClr val="bg2">
                        <a:lumMod val="75000"/>
                      </a:schemeClr>
                    </a:solidFill>
                  </a:tcPr>
                </a:tc>
                <a:tc>
                  <a:txBody>
                    <a:bodyPr/>
                    <a:lstStyle/>
                    <a:p>
                      <a:pPr algn="r" fontAlgn="b"/>
                      <a:r>
                        <a:rPr lang="ru-RU" sz="1100" u="none" strike="noStrike" dirty="0">
                          <a:effectLst/>
                        </a:rPr>
                        <a:t>969597</a:t>
                      </a:r>
                      <a:endParaRPr lang="ru-RU" sz="1100" b="0" i="0" u="none" strike="noStrike" dirty="0">
                        <a:solidFill>
                          <a:srgbClr val="000000"/>
                        </a:solidFill>
                        <a:effectLst/>
                        <a:latin typeface="Calibri"/>
                      </a:endParaRPr>
                    </a:p>
                  </a:txBody>
                  <a:tcPr marL="0" marR="0" marT="0" marB="0" anchor="b">
                    <a:solidFill>
                      <a:schemeClr val="bg2">
                        <a:lumMod val="75000"/>
                      </a:schemeClr>
                    </a:solidFill>
                  </a:tcPr>
                </a:tc>
              </a:tr>
              <a:tr h="161182">
                <a:tc>
                  <a:txBody>
                    <a:bodyPr/>
                    <a:lstStyle/>
                    <a:p>
                      <a:pPr algn="l" fontAlgn="b"/>
                      <a:r>
                        <a:rPr lang="en-US" sz="1100" u="none" strike="noStrike">
                          <a:effectLst/>
                        </a:rPr>
                        <a:t>Sayı</a:t>
                      </a:r>
                      <a:endParaRPr lang="en-US" sz="1100" b="0" i="0" u="none" strike="noStrike">
                        <a:solidFill>
                          <a:srgbClr val="000000"/>
                        </a:solidFill>
                        <a:effectLst/>
                        <a:latin typeface="Calibri"/>
                      </a:endParaRPr>
                    </a:p>
                  </a:txBody>
                  <a:tcPr marL="0" marR="0" marT="0" marB="0" anchor="b">
                    <a:solidFill>
                      <a:schemeClr val="bg2">
                        <a:lumMod val="75000"/>
                      </a:schemeClr>
                    </a:solidFill>
                  </a:tcPr>
                </a:tc>
                <a:tc>
                  <a:txBody>
                    <a:bodyPr/>
                    <a:lstStyle/>
                    <a:p>
                      <a:pPr algn="r" fontAlgn="b"/>
                      <a:r>
                        <a:rPr lang="ru-RU" sz="1100" u="none" strike="noStrike" dirty="0">
                          <a:effectLst/>
                        </a:rPr>
                        <a:t>17</a:t>
                      </a:r>
                      <a:endParaRPr lang="ru-RU" sz="1100" b="0" i="0" u="none" strike="noStrike" dirty="0">
                        <a:solidFill>
                          <a:srgbClr val="000000"/>
                        </a:solidFill>
                        <a:effectLst/>
                        <a:latin typeface="Calibri"/>
                      </a:endParaRPr>
                    </a:p>
                  </a:txBody>
                  <a:tcPr marL="0" marR="0" marT="0" marB="0" anchor="b">
                    <a:solidFill>
                      <a:schemeClr val="bg2">
                        <a:lumMod val="75000"/>
                      </a:schemeClr>
                    </a:solidFill>
                  </a:tcPr>
                </a:tc>
              </a:tr>
              <a:tr h="161182">
                <a:tc>
                  <a:txBody>
                    <a:bodyPr/>
                    <a:lstStyle/>
                    <a:p>
                      <a:pPr algn="l" fontAlgn="b"/>
                      <a:r>
                        <a:rPr lang="en-US" sz="1100" u="none" strike="noStrike" dirty="0" err="1">
                          <a:effectLst/>
                        </a:rPr>
                        <a:t>Etibarlılıq</a:t>
                      </a:r>
                      <a:r>
                        <a:rPr lang="en-US" sz="1100" u="none" strike="noStrike" dirty="0">
                          <a:effectLst/>
                        </a:rPr>
                        <a:t> </a:t>
                      </a:r>
                      <a:r>
                        <a:rPr lang="en-US" sz="1100" u="none" strike="noStrike" dirty="0" err="1">
                          <a:effectLst/>
                        </a:rPr>
                        <a:t>əmsalı</a:t>
                      </a:r>
                      <a:endParaRPr lang="en-US" sz="1100" b="0" i="0" u="none" strike="noStrike" dirty="0">
                        <a:solidFill>
                          <a:srgbClr val="000000"/>
                        </a:solidFill>
                        <a:effectLst/>
                        <a:latin typeface="Calibri"/>
                      </a:endParaRPr>
                    </a:p>
                  </a:txBody>
                  <a:tcPr marL="0" marR="0" marT="0" marB="0" anchor="b">
                    <a:solidFill>
                      <a:schemeClr val="bg2">
                        <a:lumMod val="75000"/>
                      </a:schemeClr>
                    </a:solidFill>
                  </a:tcPr>
                </a:tc>
                <a:tc>
                  <a:txBody>
                    <a:bodyPr/>
                    <a:lstStyle/>
                    <a:p>
                      <a:pPr algn="r" fontAlgn="b"/>
                      <a:r>
                        <a:rPr lang="ru-RU" sz="1100" u="none" strike="noStrike" dirty="0" smtClean="0">
                          <a:effectLst/>
                        </a:rPr>
                        <a:t>16040,3</a:t>
                      </a:r>
                      <a:r>
                        <a:rPr lang="az-Latn-AZ" sz="1100" u="none" strike="noStrike" dirty="0" smtClean="0">
                          <a:effectLst/>
                        </a:rPr>
                        <a:t>9</a:t>
                      </a:r>
                      <a:endParaRPr lang="ru-RU" sz="1100" b="0" i="0" u="none" strike="noStrike" dirty="0">
                        <a:solidFill>
                          <a:srgbClr val="000000"/>
                        </a:solidFill>
                        <a:effectLst/>
                        <a:latin typeface="Calibri"/>
                      </a:endParaRPr>
                    </a:p>
                  </a:txBody>
                  <a:tcPr marL="0" marR="0" marT="0" marB="0" anchor="b">
                    <a:solidFill>
                      <a:schemeClr val="bg2">
                        <a:lumMod val="75000"/>
                      </a:schemeClr>
                    </a:solidFill>
                  </a:tcPr>
                </a:tc>
              </a:tr>
              <a:tr h="161182">
                <a:tc>
                  <a:txBody>
                    <a:bodyPr/>
                    <a:lstStyle/>
                    <a:p>
                      <a:pPr algn="l" fontAlgn="b"/>
                      <a:r>
                        <a:rPr lang="en-US" sz="1100" u="none" strike="noStrike" dirty="0" err="1">
                          <a:effectLst/>
                        </a:rPr>
                        <a:t>variasiya</a:t>
                      </a:r>
                      <a:r>
                        <a:rPr lang="en-US" sz="1100" u="none" strike="noStrike" dirty="0">
                          <a:effectLst/>
                        </a:rPr>
                        <a:t> </a:t>
                      </a:r>
                      <a:r>
                        <a:rPr lang="en-US" sz="1100" u="none" strike="noStrike" dirty="0" err="1">
                          <a:effectLst/>
                        </a:rPr>
                        <a:t>genisliyi</a:t>
                      </a:r>
                      <a:endParaRPr lang="en-US" sz="1100" b="0" i="0" u="none" strike="noStrike" dirty="0">
                        <a:solidFill>
                          <a:srgbClr val="000000"/>
                        </a:solidFill>
                        <a:effectLst/>
                        <a:latin typeface="Calibri"/>
                      </a:endParaRPr>
                    </a:p>
                  </a:txBody>
                  <a:tcPr marL="0" marR="0" marT="0" marB="0" anchor="b">
                    <a:solidFill>
                      <a:schemeClr val="bg2">
                        <a:lumMod val="75000"/>
                      </a:schemeClr>
                    </a:solidFill>
                  </a:tcPr>
                </a:tc>
                <a:tc>
                  <a:txBody>
                    <a:bodyPr/>
                    <a:lstStyle/>
                    <a:p>
                      <a:pPr algn="r" fontAlgn="b"/>
                      <a:r>
                        <a:rPr lang="az-Latn-AZ" sz="1100" u="none" strike="noStrike" dirty="0" smtClean="0">
                          <a:effectLst/>
                        </a:rPr>
                        <a:t>54,699 </a:t>
                      </a:r>
                      <a:endParaRPr lang="ru-RU" sz="1100" b="0" i="0" u="none" strike="noStrike" dirty="0">
                        <a:solidFill>
                          <a:srgbClr val="000000"/>
                        </a:solidFill>
                        <a:effectLst/>
                        <a:latin typeface="Calibri"/>
                      </a:endParaRPr>
                    </a:p>
                  </a:txBody>
                  <a:tcPr marL="0" marR="0" marT="0" marB="0" anchor="b">
                    <a:solidFill>
                      <a:schemeClr val="bg2">
                        <a:lumMod val="75000"/>
                      </a:schemeClr>
                    </a:solidFill>
                  </a:tcPr>
                </a:tc>
              </a:tr>
            </a:tbl>
          </a:graphicData>
        </a:graphic>
      </p:graphicFrame>
    </p:spTree>
    <p:extLst>
      <p:ext uri="{BB962C8B-B14F-4D97-AF65-F5344CB8AC3E}">
        <p14:creationId xmlns:p14="http://schemas.microsoft.com/office/powerpoint/2010/main" val="3618602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F546A"/>
        </a:solidFill>
        <a:effectLst/>
      </p:bgPr>
    </p:bg>
    <p:spTree>
      <p:nvGrpSpPr>
        <p:cNvPr id="1" name=""/>
        <p:cNvGrpSpPr/>
        <p:nvPr/>
      </p:nvGrpSpPr>
      <p:grpSpPr>
        <a:xfrm>
          <a:off x="0" y="0"/>
          <a:ext cx="0" cy="0"/>
          <a:chOff x="0" y="0"/>
          <a:chExt cx="0" cy="0"/>
        </a:xfrm>
      </p:grpSpPr>
      <p:sp>
        <p:nvSpPr>
          <p:cNvPr id="5" name="Rectangle 4"/>
          <p:cNvSpPr/>
          <p:nvPr/>
        </p:nvSpPr>
        <p:spPr>
          <a:xfrm>
            <a:off x="482543" y="4256249"/>
            <a:ext cx="11156686" cy="2062103"/>
          </a:xfrm>
          <a:prstGeom prst="rect">
            <a:avLst/>
          </a:prstGeom>
        </p:spPr>
        <p:txBody>
          <a:bodyPr wrap="square">
            <a:spAutoFit/>
          </a:bodyPr>
          <a:lstStyle/>
          <a:p>
            <a:pPr algn="just"/>
            <a:r>
              <a:rPr lang="en-US" sz="1600" b="1" dirty="0">
                <a:solidFill>
                  <a:schemeClr val="bg1"/>
                </a:solidFill>
                <a:latin typeface="Times New Roman" pitchFamily="18" charset="0"/>
                <a:ea typeface="Calibri"/>
                <a:cs typeface="Times New Roman" pitchFamily="18" charset="0"/>
              </a:rPr>
              <a:t>	</a:t>
            </a:r>
            <a:r>
              <a:rPr lang="en-US" sz="1600" b="1" i="1" dirty="0" err="1">
                <a:solidFill>
                  <a:srgbClr val="FFFF00"/>
                </a:solidFill>
                <a:latin typeface="Times New Roman" pitchFamily="18" charset="0"/>
                <a:ea typeface="Calibri"/>
                <a:cs typeface="Times New Roman" pitchFamily="18" charset="0"/>
              </a:rPr>
              <a:t>Ümumilikdə</a:t>
            </a:r>
            <a:r>
              <a:rPr lang="en-US" sz="1600" b="1" i="1" dirty="0">
                <a:solidFill>
                  <a:srgbClr val="FFFF00"/>
                </a:solidFill>
                <a:latin typeface="Times New Roman" pitchFamily="18" charset="0"/>
                <a:ea typeface="Calibri"/>
                <a:cs typeface="Times New Roman" pitchFamily="18" charset="0"/>
              </a:rPr>
              <a:t> </a:t>
            </a:r>
            <a:r>
              <a:rPr lang="en-US" sz="1600" b="1" i="1" dirty="0" err="1">
                <a:solidFill>
                  <a:srgbClr val="FFFF00"/>
                </a:solidFill>
                <a:latin typeface="Times New Roman" pitchFamily="18" charset="0"/>
                <a:ea typeface="Calibri"/>
                <a:cs typeface="Times New Roman" pitchFamily="18" charset="0"/>
              </a:rPr>
              <a:t>ölkədə</a:t>
            </a:r>
            <a:r>
              <a:rPr lang="en-US" sz="1600" b="1" i="1" dirty="0">
                <a:solidFill>
                  <a:srgbClr val="FFFF00"/>
                </a:solidFill>
                <a:latin typeface="Times New Roman" pitchFamily="18" charset="0"/>
                <a:ea typeface="Calibri"/>
                <a:cs typeface="Times New Roman" pitchFamily="18" charset="0"/>
              </a:rPr>
              <a:t> </a:t>
            </a:r>
            <a:r>
              <a:rPr lang="en-US" sz="1600" b="1" i="1" dirty="0" err="1">
                <a:solidFill>
                  <a:srgbClr val="FFFF00"/>
                </a:solidFill>
                <a:latin typeface="Times New Roman" pitchFamily="18" charset="0"/>
                <a:ea typeface="Calibri"/>
                <a:cs typeface="Times New Roman" pitchFamily="18" charset="0"/>
              </a:rPr>
              <a:t>pambıq</a:t>
            </a:r>
            <a:r>
              <a:rPr lang="en-US" sz="1600" b="1" i="1" dirty="0">
                <a:solidFill>
                  <a:srgbClr val="FFFF00"/>
                </a:solidFill>
                <a:latin typeface="Times New Roman" pitchFamily="18" charset="0"/>
                <a:ea typeface="Calibri"/>
                <a:cs typeface="Times New Roman" pitchFamily="18" charset="0"/>
              </a:rPr>
              <a:t> </a:t>
            </a:r>
            <a:r>
              <a:rPr lang="en-US" sz="1600" b="1" i="1" dirty="0" err="1">
                <a:solidFill>
                  <a:srgbClr val="FFFF00"/>
                </a:solidFill>
                <a:latin typeface="Times New Roman" pitchFamily="18" charset="0"/>
                <a:ea typeface="Calibri"/>
                <a:cs typeface="Times New Roman" pitchFamily="18" charset="0"/>
              </a:rPr>
              <a:t>istehsalı</a:t>
            </a:r>
            <a:r>
              <a:rPr lang="en-US" sz="1600" b="1" i="1" dirty="0">
                <a:solidFill>
                  <a:srgbClr val="FFFF00"/>
                </a:solidFill>
                <a:latin typeface="Times New Roman" pitchFamily="18" charset="0"/>
                <a:ea typeface="Calibri"/>
                <a:cs typeface="Times New Roman" pitchFamily="18" charset="0"/>
              </a:rPr>
              <a:t> </a:t>
            </a:r>
            <a:r>
              <a:rPr lang="en-US" sz="1600" b="1" i="1" dirty="0" err="1">
                <a:solidFill>
                  <a:srgbClr val="FFFF00"/>
                </a:solidFill>
                <a:latin typeface="Times New Roman" pitchFamily="18" charset="0"/>
                <a:ea typeface="Calibri"/>
                <a:cs typeface="Times New Roman" pitchFamily="18" charset="0"/>
              </a:rPr>
              <a:t>üzrə</a:t>
            </a:r>
            <a:r>
              <a:rPr lang="en-US" sz="1600" b="1" i="1" dirty="0">
                <a:solidFill>
                  <a:srgbClr val="FFFF00"/>
                </a:solidFill>
                <a:latin typeface="Times New Roman" pitchFamily="18" charset="0"/>
                <a:ea typeface="Calibri"/>
                <a:cs typeface="Times New Roman" pitchFamily="18" charset="0"/>
              </a:rPr>
              <a:t> </a:t>
            </a:r>
            <a:r>
              <a:rPr lang="en-US" sz="1600" b="1" i="1" dirty="0" err="1">
                <a:solidFill>
                  <a:srgbClr val="FFFF00"/>
                </a:solidFill>
                <a:latin typeface="Times New Roman" pitchFamily="18" charset="0"/>
                <a:ea typeface="Calibri"/>
                <a:cs typeface="Times New Roman" pitchFamily="18" charset="0"/>
              </a:rPr>
              <a:t>ən</a:t>
            </a:r>
            <a:r>
              <a:rPr lang="en-US" sz="1600" b="1" i="1" dirty="0">
                <a:solidFill>
                  <a:srgbClr val="FFFF00"/>
                </a:solidFill>
                <a:latin typeface="Times New Roman" pitchFamily="18" charset="0"/>
                <a:ea typeface="Calibri"/>
                <a:cs typeface="Times New Roman" pitchFamily="18" charset="0"/>
              </a:rPr>
              <a:t> </a:t>
            </a:r>
            <a:r>
              <a:rPr lang="en-US" sz="1600" b="1" i="1" dirty="0" err="1">
                <a:solidFill>
                  <a:srgbClr val="FFFF00"/>
                </a:solidFill>
                <a:latin typeface="Times New Roman" pitchFamily="18" charset="0"/>
                <a:ea typeface="Calibri"/>
                <a:cs typeface="Times New Roman" pitchFamily="18" charset="0"/>
              </a:rPr>
              <a:t>məhsuldar</a:t>
            </a:r>
            <a:r>
              <a:rPr lang="en-US" sz="1600" b="1" i="1" dirty="0">
                <a:solidFill>
                  <a:srgbClr val="FFFF00"/>
                </a:solidFill>
                <a:latin typeface="Times New Roman" pitchFamily="18" charset="0"/>
                <a:ea typeface="Calibri"/>
                <a:cs typeface="Times New Roman" pitchFamily="18" charset="0"/>
              </a:rPr>
              <a:t> </a:t>
            </a:r>
            <a:r>
              <a:rPr lang="en-US" sz="1600" b="1" i="1" dirty="0" err="1">
                <a:solidFill>
                  <a:srgbClr val="FFFF00"/>
                </a:solidFill>
                <a:latin typeface="Times New Roman" pitchFamily="18" charset="0"/>
                <a:ea typeface="Calibri"/>
                <a:cs typeface="Times New Roman" pitchFamily="18" charset="0"/>
              </a:rPr>
              <a:t>dövr</a:t>
            </a:r>
            <a:r>
              <a:rPr lang="en-US" sz="1600" b="1" i="1" dirty="0">
                <a:solidFill>
                  <a:srgbClr val="FFFF00"/>
                </a:solidFill>
                <a:latin typeface="Times New Roman" pitchFamily="18" charset="0"/>
                <a:ea typeface="Calibri"/>
                <a:cs typeface="Times New Roman" pitchFamily="18" charset="0"/>
              </a:rPr>
              <a:t> 1976-1986-cı </a:t>
            </a:r>
            <a:r>
              <a:rPr lang="en-US" sz="1600" b="1" i="1" dirty="0" err="1">
                <a:solidFill>
                  <a:srgbClr val="FFFF00"/>
                </a:solidFill>
                <a:latin typeface="Times New Roman" pitchFamily="18" charset="0"/>
                <a:ea typeface="Calibri"/>
                <a:cs typeface="Times New Roman" pitchFamily="18" charset="0"/>
              </a:rPr>
              <a:t>illəri</a:t>
            </a:r>
            <a:r>
              <a:rPr lang="en-US" sz="1600" b="1" i="1" dirty="0">
                <a:solidFill>
                  <a:srgbClr val="FFFF00"/>
                </a:solidFill>
                <a:latin typeface="Times New Roman" pitchFamily="18" charset="0"/>
                <a:ea typeface="Calibri"/>
                <a:cs typeface="Times New Roman" pitchFamily="18" charset="0"/>
              </a:rPr>
              <a:t> </a:t>
            </a:r>
            <a:r>
              <a:rPr lang="en-US" sz="1600" b="1" i="1" dirty="0" err="1">
                <a:solidFill>
                  <a:srgbClr val="FFFF00"/>
                </a:solidFill>
                <a:latin typeface="Times New Roman" pitchFamily="18" charset="0"/>
                <a:ea typeface="Calibri"/>
                <a:cs typeface="Times New Roman" pitchFamily="18" charset="0"/>
              </a:rPr>
              <a:t>əhatə</a:t>
            </a:r>
            <a:r>
              <a:rPr lang="en-US" sz="1600" b="1" i="1" dirty="0">
                <a:solidFill>
                  <a:srgbClr val="FFFF00"/>
                </a:solidFill>
                <a:latin typeface="Times New Roman" pitchFamily="18" charset="0"/>
                <a:ea typeface="Calibri"/>
                <a:cs typeface="Times New Roman" pitchFamily="18" charset="0"/>
              </a:rPr>
              <a:t> </a:t>
            </a:r>
            <a:r>
              <a:rPr lang="en-US" sz="1600" b="1" i="1" dirty="0" err="1">
                <a:solidFill>
                  <a:srgbClr val="FFFF00"/>
                </a:solidFill>
                <a:latin typeface="Times New Roman" pitchFamily="18" charset="0"/>
                <a:ea typeface="Calibri"/>
                <a:cs typeface="Times New Roman" pitchFamily="18" charset="0"/>
              </a:rPr>
              <a:t>edir</a:t>
            </a:r>
            <a:r>
              <a:rPr lang="en-US" sz="1600" b="1" i="1" dirty="0">
                <a:solidFill>
                  <a:srgbClr val="FFFF00"/>
                </a:solidFill>
                <a:latin typeface="Times New Roman" pitchFamily="18" charset="0"/>
                <a:ea typeface="Calibri"/>
                <a:cs typeface="Times New Roman" pitchFamily="18" charset="0"/>
              </a:rPr>
              <a:t>. Bu </a:t>
            </a:r>
            <a:r>
              <a:rPr lang="en-US" sz="1600" b="1" i="1" dirty="0" err="1">
                <a:solidFill>
                  <a:srgbClr val="FFFF00"/>
                </a:solidFill>
                <a:latin typeface="Times New Roman" pitchFamily="18" charset="0"/>
                <a:ea typeface="Calibri"/>
                <a:cs typeface="Times New Roman" pitchFamily="18" charset="0"/>
              </a:rPr>
              <a:t>dövrdə</a:t>
            </a:r>
            <a:r>
              <a:rPr lang="en-US" sz="1600" b="1" i="1" dirty="0">
                <a:solidFill>
                  <a:srgbClr val="FFFF00"/>
                </a:solidFill>
                <a:latin typeface="Times New Roman" pitchFamily="18" charset="0"/>
                <a:ea typeface="Calibri"/>
                <a:cs typeface="Times New Roman" pitchFamily="18" charset="0"/>
              </a:rPr>
              <a:t> </a:t>
            </a:r>
            <a:r>
              <a:rPr lang="en-US" sz="1600" b="1" i="1" dirty="0" err="1">
                <a:solidFill>
                  <a:srgbClr val="FFFF00"/>
                </a:solidFill>
                <a:latin typeface="Times New Roman" pitchFamily="18" charset="0"/>
                <a:ea typeface="Calibri"/>
                <a:cs typeface="Times New Roman" pitchFamily="18" charset="0"/>
              </a:rPr>
              <a:t>ölkə</a:t>
            </a:r>
            <a:r>
              <a:rPr lang="en-US" sz="1600" b="1" i="1" dirty="0">
                <a:solidFill>
                  <a:srgbClr val="FFFF00"/>
                </a:solidFill>
                <a:latin typeface="Times New Roman" pitchFamily="18" charset="0"/>
                <a:ea typeface="Calibri"/>
                <a:cs typeface="Times New Roman" pitchFamily="18" charset="0"/>
              </a:rPr>
              <a:t> </a:t>
            </a:r>
            <a:r>
              <a:rPr lang="en-US" sz="1600" b="1" i="1" dirty="0" err="1">
                <a:solidFill>
                  <a:srgbClr val="FFFF00"/>
                </a:solidFill>
                <a:latin typeface="Times New Roman" pitchFamily="18" charset="0"/>
                <a:ea typeface="Calibri"/>
                <a:cs typeface="Times New Roman" pitchFamily="18" charset="0"/>
              </a:rPr>
              <a:t>üzrə</a:t>
            </a:r>
            <a:r>
              <a:rPr lang="en-US" sz="1600" b="1" i="1" dirty="0">
                <a:solidFill>
                  <a:srgbClr val="FFFF00"/>
                </a:solidFill>
                <a:latin typeface="Times New Roman" pitchFamily="18" charset="0"/>
                <a:ea typeface="Calibri"/>
                <a:cs typeface="Times New Roman" pitchFamily="18" charset="0"/>
              </a:rPr>
              <a:t> </a:t>
            </a:r>
            <a:r>
              <a:rPr lang="en-US" sz="1600" b="1" i="1" dirty="0" err="1">
                <a:solidFill>
                  <a:srgbClr val="FFFF00"/>
                </a:solidFill>
                <a:latin typeface="Times New Roman" pitchFamily="18" charset="0"/>
                <a:ea typeface="Calibri"/>
                <a:cs typeface="Times New Roman" pitchFamily="18" charset="0"/>
              </a:rPr>
              <a:t>orta</a:t>
            </a:r>
            <a:r>
              <a:rPr lang="en-US" sz="1600" b="1" i="1" dirty="0">
                <a:solidFill>
                  <a:srgbClr val="FFFF00"/>
                </a:solidFill>
                <a:latin typeface="Times New Roman" pitchFamily="18" charset="0"/>
                <a:ea typeface="Calibri"/>
                <a:cs typeface="Times New Roman" pitchFamily="18" charset="0"/>
              </a:rPr>
              <a:t> </a:t>
            </a:r>
            <a:r>
              <a:rPr lang="en-US" sz="1600" b="1" i="1" dirty="0" err="1">
                <a:solidFill>
                  <a:srgbClr val="FFFF00"/>
                </a:solidFill>
                <a:latin typeface="Times New Roman" pitchFamily="18" charset="0"/>
                <a:ea typeface="Calibri"/>
                <a:cs typeface="Times New Roman" pitchFamily="18" charset="0"/>
              </a:rPr>
              <a:t>məhsuldarlıq</a:t>
            </a:r>
            <a:r>
              <a:rPr lang="en-US" sz="1600" b="1" i="1" dirty="0">
                <a:solidFill>
                  <a:srgbClr val="FFFF00"/>
                </a:solidFill>
                <a:latin typeface="Times New Roman" pitchFamily="18" charset="0"/>
                <a:ea typeface="Calibri"/>
                <a:cs typeface="Times New Roman" pitchFamily="18" charset="0"/>
              </a:rPr>
              <a:t> </a:t>
            </a:r>
            <a:r>
              <a:rPr lang="en-US" sz="1600" b="1" i="1" dirty="0" err="1">
                <a:solidFill>
                  <a:srgbClr val="FFFF00"/>
                </a:solidFill>
                <a:latin typeface="Times New Roman" pitchFamily="18" charset="0"/>
                <a:ea typeface="Calibri"/>
                <a:cs typeface="Times New Roman" pitchFamily="18" charset="0"/>
              </a:rPr>
              <a:t>göstəricisi</a:t>
            </a:r>
            <a:r>
              <a:rPr lang="en-US" sz="1600" b="1" i="1" dirty="0">
                <a:solidFill>
                  <a:srgbClr val="FFFF00"/>
                </a:solidFill>
                <a:latin typeface="Times New Roman" pitchFamily="18" charset="0"/>
                <a:ea typeface="Calibri"/>
                <a:cs typeface="Times New Roman" pitchFamily="18" charset="0"/>
              </a:rPr>
              <a:t> 28,4 </a:t>
            </a:r>
            <a:r>
              <a:rPr lang="en-US" sz="1600" b="1" i="1" dirty="0" smtClean="0">
                <a:solidFill>
                  <a:srgbClr val="FFFF00"/>
                </a:solidFill>
                <a:latin typeface="Times New Roman" pitchFamily="18" charset="0"/>
                <a:ea typeface="Calibri"/>
                <a:cs typeface="Times New Roman" pitchFamily="18" charset="0"/>
              </a:rPr>
              <a:t>sent/h</a:t>
            </a:r>
            <a:r>
              <a:rPr lang="az-Latn-AZ" sz="1600" b="1" i="1" dirty="0" smtClean="0">
                <a:solidFill>
                  <a:srgbClr val="FFFF00"/>
                </a:solidFill>
                <a:latin typeface="Times New Roman" pitchFamily="18" charset="0"/>
                <a:ea typeface="Calibri"/>
                <a:cs typeface="Times New Roman" pitchFamily="18" charset="0"/>
              </a:rPr>
              <a:t>a</a:t>
            </a:r>
            <a:r>
              <a:rPr lang="en-US" sz="1600" b="1" i="1" dirty="0" smtClean="0">
                <a:solidFill>
                  <a:srgbClr val="FFFF00"/>
                </a:solidFill>
                <a:latin typeface="Times New Roman" pitchFamily="18" charset="0"/>
                <a:ea typeface="Calibri"/>
                <a:cs typeface="Times New Roman" pitchFamily="18" charset="0"/>
              </a:rPr>
              <a:t> </a:t>
            </a:r>
            <a:r>
              <a:rPr lang="en-US" sz="1600" b="1" i="1" dirty="0" err="1">
                <a:solidFill>
                  <a:srgbClr val="FFFF00"/>
                </a:solidFill>
                <a:latin typeface="Times New Roman" pitchFamily="18" charset="0"/>
                <a:ea typeface="Calibri"/>
                <a:cs typeface="Times New Roman" pitchFamily="18" charset="0"/>
              </a:rPr>
              <a:t>olub</a:t>
            </a:r>
            <a:r>
              <a:rPr lang="en-US" sz="1600" b="1" i="1" dirty="0">
                <a:solidFill>
                  <a:srgbClr val="FFFF00"/>
                </a:solidFill>
                <a:latin typeface="Times New Roman" pitchFamily="18" charset="0"/>
                <a:ea typeface="Calibri"/>
                <a:cs typeface="Times New Roman" pitchFamily="18" charset="0"/>
              </a:rPr>
              <a:t>. </a:t>
            </a:r>
            <a:r>
              <a:rPr lang="en-US" sz="1600" b="1" i="1" dirty="0" err="1">
                <a:solidFill>
                  <a:srgbClr val="FFFF00"/>
                </a:solidFill>
                <a:latin typeface="Times New Roman" pitchFamily="18" charset="0"/>
                <a:ea typeface="Calibri"/>
                <a:cs typeface="Times New Roman" pitchFamily="18" charset="0"/>
              </a:rPr>
              <a:t>Maksimal</a:t>
            </a:r>
            <a:r>
              <a:rPr lang="en-US" sz="1600" b="1" i="1" dirty="0">
                <a:solidFill>
                  <a:srgbClr val="FFFF00"/>
                </a:solidFill>
                <a:latin typeface="Times New Roman" pitchFamily="18" charset="0"/>
                <a:ea typeface="Calibri"/>
                <a:cs typeface="Times New Roman" pitchFamily="18" charset="0"/>
              </a:rPr>
              <a:t> </a:t>
            </a:r>
            <a:r>
              <a:rPr lang="en-US" sz="1600" b="1" i="1" dirty="0" err="1">
                <a:solidFill>
                  <a:srgbClr val="FFFF00"/>
                </a:solidFill>
                <a:latin typeface="Times New Roman" pitchFamily="18" charset="0"/>
                <a:ea typeface="Calibri"/>
                <a:cs typeface="Times New Roman" pitchFamily="18" charset="0"/>
              </a:rPr>
              <a:t>məhsuldarlıq</a:t>
            </a:r>
            <a:r>
              <a:rPr lang="en-US" sz="1600" b="1" i="1" dirty="0">
                <a:solidFill>
                  <a:srgbClr val="FFFF00"/>
                </a:solidFill>
                <a:latin typeface="Times New Roman" pitchFamily="18" charset="0"/>
                <a:ea typeface="Calibri"/>
                <a:cs typeface="Times New Roman" pitchFamily="18" charset="0"/>
              </a:rPr>
              <a:t> </a:t>
            </a:r>
            <a:r>
              <a:rPr lang="en-US" sz="1600" b="1" i="1" dirty="0" err="1">
                <a:solidFill>
                  <a:srgbClr val="FFFF00"/>
                </a:solidFill>
                <a:latin typeface="Times New Roman" pitchFamily="18" charset="0"/>
                <a:ea typeface="Calibri"/>
                <a:cs typeface="Times New Roman" pitchFamily="18" charset="0"/>
              </a:rPr>
              <a:t>isə</a:t>
            </a:r>
            <a:r>
              <a:rPr lang="en-US" sz="1600" b="1" i="1" dirty="0">
                <a:solidFill>
                  <a:srgbClr val="FFFF00"/>
                </a:solidFill>
                <a:latin typeface="Times New Roman" pitchFamily="18" charset="0"/>
                <a:ea typeface="Calibri"/>
                <a:cs typeface="Times New Roman" pitchFamily="18" charset="0"/>
              </a:rPr>
              <a:t> 1981-ci </a:t>
            </a:r>
            <a:r>
              <a:rPr lang="en-US" sz="1600" b="1" i="1" dirty="0" err="1">
                <a:solidFill>
                  <a:srgbClr val="FFFF00"/>
                </a:solidFill>
                <a:latin typeface="Times New Roman" pitchFamily="18" charset="0"/>
                <a:ea typeface="Calibri"/>
                <a:cs typeface="Times New Roman" pitchFamily="18" charset="0"/>
              </a:rPr>
              <a:t>ildə</a:t>
            </a:r>
            <a:r>
              <a:rPr lang="en-US" sz="1600" b="1" i="1" dirty="0">
                <a:solidFill>
                  <a:srgbClr val="FFFF00"/>
                </a:solidFill>
                <a:latin typeface="Times New Roman" pitchFamily="18" charset="0"/>
                <a:ea typeface="Calibri"/>
                <a:cs typeface="Times New Roman" pitchFamily="18" charset="0"/>
              </a:rPr>
              <a:t> </a:t>
            </a:r>
            <a:r>
              <a:rPr lang="en-US" sz="1600" b="1" i="1" dirty="0" err="1">
                <a:solidFill>
                  <a:srgbClr val="FFFF00"/>
                </a:solidFill>
                <a:latin typeface="Times New Roman" pitchFamily="18" charset="0"/>
                <a:ea typeface="Calibri"/>
                <a:cs typeface="Times New Roman" pitchFamily="18" charset="0"/>
              </a:rPr>
              <a:t>qeydə</a:t>
            </a:r>
            <a:r>
              <a:rPr lang="en-US" sz="1600" b="1" i="1" dirty="0">
                <a:solidFill>
                  <a:srgbClr val="FFFF00"/>
                </a:solidFill>
                <a:latin typeface="Times New Roman" pitchFamily="18" charset="0"/>
                <a:ea typeface="Calibri"/>
                <a:cs typeface="Times New Roman" pitchFamily="18" charset="0"/>
              </a:rPr>
              <a:t> </a:t>
            </a:r>
            <a:r>
              <a:rPr lang="en-US" sz="1600" b="1" i="1" dirty="0" err="1">
                <a:solidFill>
                  <a:srgbClr val="FFFF00"/>
                </a:solidFill>
                <a:latin typeface="Times New Roman" pitchFamily="18" charset="0"/>
                <a:ea typeface="Calibri"/>
                <a:cs typeface="Times New Roman" pitchFamily="18" charset="0"/>
              </a:rPr>
              <a:t>alınıb</a:t>
            </a:r>
            <a:r>
              <a:rPr lang="en-US" sz="1600" b="1" i="1" dirty="0">
                <a:solidFill>
                  <a:srgbClr val="FFFF00"/>
                </a:solidFill>
                <a:latin typeface="Times New Roman" pitchFamily="18" charset="0"/>
                <a:ea typeface="Calibri"/>
                <a:cs typeface="Times New Roman" pitchFamily="18" charset="0"/>
              </a:rPr>
              <a:t> - 35,9 </a:t>
            </a:r>
            <a:r>
              <a:rPr lang="en-US" sz="1600" b="1" i="1" dirty="0" smtClean="0">
                <a:solidFill>
                  <a:srgbClr val="FFFF00"/>
                </a:solidFill>
                <a:latin typeface="Times New Roman" pitchFamily="18" charset="0"/>
                <a:ea typeface="Calibri"/>
                <a:cs typeface="Times New Roman" pitchFamily="18" charset="0"/>
              </a:rPr>
              <a:t>sent/h</a:t>
            </a:r>
            <a:r>
              <a:rPr lang="az-Latn-AZ" sz="1600" b="1" i="1" dirty="0" smtClean="0">
                <a:solidFill>
                  <a:srgbClr val="FFFF00"/>
                </a:solidFill>
                <a:latin typeface="Times New Roman" pitchFamily="18" charset="0"/>
                <a:ea typeface="Calibri"/>
                <a:cs typeface="Times New Roman" pitchFamily="18" charset="0"/>
              </a:rPr>
              <a:t>a</a:t>
            </a:r>
            <a:r>
              <a:rPr lang="en-US" sz="1600" b="1" i="1" dirty="0" smtClean="0">
                <a:solidFill>
                  <a:srgbClr val="FFFF00"/>
                </a:solidFill>
                <a:latin typeface="Times New Roman" pitchFamily="18" charset="0"/>
                <a:ea typeface="Calibri"/>
                <a:cs typeface="Times New Roman" pitchFamily="18" charset="0"/>
              </a:rPr>
              <a:t>. </a:t>
            </a:r>
            <a:r>
              <a:rPr lang="en-US" sz="1600" b="1" i="1" dirty="0">
                <a:solidFill>
                  <a:srgbClr val="FFFF00"/>
                </a:solidFill>
                <a:latin typeface="Times New Roman" pitchFamily="18" charset="0"/>
                <a:ea typeface="Calibri"/>
                <a:cs typeface="Times New Roman" pitchFamily="18" charset="0"/>
              </a:rPr>
              <a:t>Son 10 </a:t>
            </a:r>
            <a:r>
              <a:rPr lang="en-US" sz="1600" b="1" i="1" dirty="0" err="1">
                <a:solidFill>
                  <a:srgbClr val="FFFF00"/>
                </a:solidFill>
                <a:latin typeface="Times New Roman" pitchFamily="18" charset="0"/>
                <a:ea typeface="Calibri"/>
                <a:cs typeface="Times New Roman" pitchFamily="18" charset="0"/>
              </a:rPr>
              <a:t>ildə</a:t>
            </a:r>
            <a:r>
              <a:rPr lang="en-US" sz="1600" b="1" i="1" dirty="0">
                <a:solidFill>
                  <a:srgbClr val="FFFF00"/>
                </a:solidFill>
                <a:latin typeface="Times New Roman" pitchFamily="18" charset="0"/>
                <a:ea typeface="Calibri"/>
                <a:cs typeface="Times New Roman" pitchFamily="18" charset="0"/>
              </a:rPr>
              <a:t> (2007-2016) </a:t>
            </a:r>
            <a:r>
              <a:rPr lang="en-US" sz="1600" b="1" i="1" dirty="0" err="1">
                <a:solidFill>
                  <a:srgbClr val="FFFF00"/>
                </a:solidFill>
                <a:latin typeface="Times New Roman" pitchFamily="18" charset="0"/>
                <a:ea typeface="Calibri"/>
                <a:cs typeface="Times New Roman" pitchFamily="18" charset="0"/>
              </a:rPr>
              <a:t>isə</a:t>
            </a:r>
            <a:r>
              <a:rPr lang="en-US" sz="1600" b="1" i="1" dirty="0">
                <a:solidFill>
                  <a:srgbClr val="FFFF00"/>
                </a:solidFill>
                <a:latin typeface="Times New Roman" pitchFamily="18" charset="0"/>
                <a:ea typeface="Calibri"/>
                <a:cs typeface="Times New Roman" pitchFamily="18" charset="0"/>
              </a:rPr>
              <a:t> </a:t>
            </a:r>
            <a:r>
              <a:rPr lang="en-US" sz="1600" b="1" i="1" dirty="0" err="1">
                <a:solidFill>
                  <a:srgbClr val="FFFF00"/>
                </a:solidFill>
                <a:latin typeface="Times New Roman" pitchFamily="18" charset="0"/>
                <a:ea typeface="Calibri"/>
                <a:cs typeface="Times New Roman" pitchFamily="18" charset="0"/>
              </a:rPr>
              <a:t>orta</a:t>
            </a:r>
            <a:r>
              <a:rPr lang="en-US" sz="1600" b="1" i="1" dirty="0">
                <a:solidFill>
                  <a:srgbClr val="FFFF00"/>
                </a:solidFill>
                <a:latin typeface="Times New Roman" pitchFamily="18" charset="0"/>
                <a:ea typeface="Calibri"/>
                <a:cs typeface="Times New Roman" pitchFamily="18" charset="0"/>
              </a:rPr>
              <a:t> </a:t>
            </a:r>
            <a:r>
              <a:rPr lang="en-US" sz="1600" b="1" i="1" dirty="0" err="1">
                <a:solidFill>
                  <a:srgbClr val="FFFF00"/>
                </a:solidFill>
                <a:latin typeface="Times New Roman" pitchFamily="18" charset="0"/>
                <a:ea typeface="Calibri"/>
                <a:cs typeface="Times New Roman" pitchFamily="18" charset="0"/>
              </a:rPr>
              <a:t>məhsuldarlıq</a:t>
            </a:r>
            <a:r>
              <a:rPr lang="en-US" sz="1600" b="1" i="1" dirty="0">
                <a:solidFill>
                  <a:srgbClr val="FFFF00"/>
                </a:solidFill>
                <a:latin typeface="Times New Roman" pitchFamily="18" charset="0"/>
                <a:ea typeface="Calibri"/>
                <a:cs typeface="Times New Roman" pitchFamily="18" charset="0"/>
              </a:rPr>
              <a:t> 17,4 </a:t>
            </a:r>
            <a:r>
              <a:rPr lang="en-US" sz="1600" b="1" i="1" dirty="0" smtClean="0">
                <a:solidFill>
                  <a:srgbClr val="FFFF00"/>
                </a:solidFill>
                <a:latin typeface="Times New Roman" pitchFamily="18" charset="0"/>
                <a:ea typeface="Calibri"/>
                <a:cs typeface="Times New Roman" pitchFamily="18" charset="0"/>
              </a:rPr>
              <a:t>sent/h</a:t>
            </a:r>
            <a:r>
              <a:rPr lang="az-Latn-AZ" sz="1600" b="1" i="1" dirty="0" smtClean="0">
                <a:solidFill>
                  <a:srgbClr val="FFFF00"/>
                </a:solidFill>
                <a:latin typeface="Times New Roman" pitchFamily="18" charset="0"/>
                <a:ea typeface="Calibri"/>
                <a:cs typeface="Times New Roman" pitchFamily="18" charset="0"/>
              </a:rPr>
              <a:t>a</a:t>
            </a:r>
            <a:r>
              <a:rPr lang="en-US" sz="1600" b="1" i="1" dirty="0" smtClean="0">
                <a:solidFill>
                  <a:srgbClr val="FFFF00"/>
                </a:solidFill>
                <a:latin typeface="Times New Roman" pitchFamily="18" charset="0"/>
                <a:ea typeface="Calibri"/>
                <a:cs typeface="Times New Roman" pitchFamily="18" charset="0"/>
              </a:rPr>
              <a:t>, </a:t>
            </a:r>
            <a:r>
              <a:rPr lang="en-US" sz="1600" b="1" i="1" dirty="0">
                <a:solidFill>
                  <a:srgbClr val="FFFF00"/>
                </a:solidFill>
                <a:latin typeface="Times New Roman" pitchFamily="18" charset="0"/>
                <a:ea typeface="Calibri"/>
                <a:cs typeface="Times New Roman" pitchFamily="18" charset="0"/>
              </a:rPr>
              <a:t>2016-cı </a:t>
            </a:r>
            <a:r>
              <a:rPr lang="en-US" sz="1600" b="1" i="1" dirty="0" err="1">
                <a:solidFill>
                  <a:srgbClr val="FFFF00"/>
                </a:solidFill>
                <a:latin typeface="Times New Roman" pitchFamily="18" charset="0"/>
                <a:ea typeface="Calibri"/>
                <a:cs typeface="Times New Roman" pitchFamily="18" charset="0"/>
              </a:rPr>
              <a:t>ildə</a:t>
            </a:r>
            <a:r>
              <a:rPr lang="en-US" sz="1600" b="1" i="1" dirty="0">
                <a:solidFill>
                  <a:srgbClr val="FFFF00"/>
                </a:solidFill>
                <a:latin typeface="Times New Roman" pitchFamily="18" charset="0"/>
                <a:ea typeface="Calibri"/>
                <a:cs typeface="Times New Roman" pitchFamily="18" charset="0"/>
              </a:rPr>
              <a:t> 17,3 </a:t>
            </a:r>
            <a:r>
              <a:rPr lang="en-US" sz="1600" b="1" i="1" dirty="0" smtClean="0">
                <a:solidFill>
                  <a:srgbClr val="FFFF00"/>
                </a:solidFill>
                <a:latin typeface="Times New Roman" pitchFamily="18" charset="0"/>
                <a:ea typeface="Calibri"/>
                <a:cs typeface="Times New Roman" pitchFamily="18" charset="0"/>
              </a:rPr>
              <a:t>se</a:t>
            </a:r>
            <a:r>
              <a:rPr lang="az-Latn-AZ" sz="1600" b="1" i="1" dirty="0" smtClean="0">
                <a:solidFill>
                  <a:srgbClr val="FFFF00"/>
                </a:solidFill>
                <a:latin typeface="Times New Roman" pitchFamily="18" charset="0"/>
                <a:ea typeface="Calibri"/>
                <a:cs typeface="Times New Roman" pitchFamily="18" charset="0"/>
              </a:rPr>
              <a:t>nt</a:t>
            </a:r>
            <a:r>
              <a:rPr lang="en-US" sz="1600" b="1" i="1" dirty="0" smtClean="0">
                <a:solidFill>
                  <a:srgbClr val="FFFF00"/>
                </a:solidFill>
                <a:latin typeface="Times New Roman" pitchFamily="18" charset="0"/>
                <a:ea typeface="Calibri"/>
                <a:cs typeface="Times New Roman" pitchFamily="18" charset="0"/>
              </a:rPr>
              <a:t>/h</a:t>
            </a:r>
            <a:r>
              <a:rPr lang="az-Latn-AZ" sz="1600" b="1" i="1" dirty="0" smtClean="0">
                <a:solidFill>
                  <a:srgbClr val="FFFF00"/>
                </a:solidFill>
                <a:latin typeface="Times New Roman" pitchFamily="18" charset="0"/>
                <a:ea typeface="Calibri"/>
                <a:cs typeface="Times New Roman" pitchFamily="18" charset="0"/>
              </a:rPr>
              <a:t>a</a:t>
            </a:r>
            <a:r>
              <a:rPr lang="en-US" sz="1600" b="1" i="1" dirty="0" smtClean="0">
                <a:solidFill>
                  <a:srgbClr val="FFFF00"/>
                </a:solidFill>
                <a:latin typeface="Times New Roman" pitchFamily="18" charset="0"/>
                <a:ea typeface="Calibri"/>
                <a:cs typeface="Times New Roman" pitchFamily="18" charset="0"/>
              </a:rPr>
              <a:t> </a:t>
            </a:r>
            <a:r>
              <a:rPr lang="en-US" sz="1600" b="1" i="1" dirty="0" err="1">
                <a:solidFill>
                  <a:srgbClr val="FFFF00"/>
                </a:solidFill>
                <a:latin typeface="Times New Roman" pitchFamily="18" charset="0"/>
                <a:ea typeface="Calibri"/>
                <a:cs typeface="Times New Roman" pitchFamily="18" charset="0"/>
              </a:rPr>
              <a:t>təşkil</a:t>
            </a:r>
            <a:r>
              <a:rPr lang="en-US" sz="1600" b="1" i="1" dirty="0">
                <a:solidFill>
                  <a:srgbClr val="FFFF00"/>
                </a:solidFill>
                <a:latin typeface="Times New Roman" pitchFamily="18" charset="0"/>
                <a:ea typeface="Calibri"/>
                <a:cs typeface="Times New Roman" pitchFamily="18" charset="0"/>
              </a:rPr>
              <a:t> </a:t>
            </a:r>
            <a:r>
              <a:rPr lang="en-US" sz="1600" b="1" i="1" dirty="0" err="1">
                <a:solidFill>
                  <a:srgbClr val="FFFF00"/>
                </a:solidFill>
                <a:latin typeface="Times New Roman" pitchFamily="18" charset="0"/>
                <a:ea typeface="Calibri"/>
                <a:cs typeface="Times New Roman" pitchFamily="18" charset="0"/>
              </a:rPr>
              <a:t>edib</a:t>
            </a:r>
            <a:r>
              <a:rPr lang="en-US" sz="1600" b="1" i="1" dirty="0">
                <a:solidFill>
                  <a:srgbClr val="FFFF00"/>
                </a:solidFill>
                <a:latin typeface="Times New Roman" pitchFamily="18" charset="0"/>
                <a:ea typeface="Calibri"/>
                <a:cs typeface="Times New Roman" pitchFamily="18" charset="0"/>
              </a:rPr>
              <a:t>. </a:t>
            </a:r>
            <a:endParaRPr lang="az-Latn-AZ" sz="1600" b="1" i="1" dirty="0" smtClean="0">
              <a:solidFill>
                <a:srgbClr val="FFFF00"/>
              </a:solidFill>
              <a:latin typeface="Times New Roman" pitchFamily="18" charset="0"/>
              <a:ea typeface="Calibri"/>
              <a:cs typeface="Times New Roman" pitchFamily="18" charset="0"/>
            </a:endParaRPr>
          </a:p>
          <a:p>
            <a:pPr algn="just"/>
            <a:r>
              <a:rPr lang="az-Latn-AZ" sz="1600" b="1" i="1" dirty="0" smtClean="0">
                <a:solidFill>
                  <a:srgbClr val="FFFF00"/>
                </a:solidFill>
                <a:latin typeface="Times New Roman" pitchFamily="18" charset="0"/>
                <a:ea typeface="Calibri"/>
                <a:cs typeface="Times New Roman" pitchFamily="18" charset="0"/>
              </a:rPr>
              <a:t> Məlumdur ki, əkin </a:t>
            </a:r>
            <a:r>
              <a:rPr lang="az-Latn-AZ" sz="1600" b="1" i="1" dirty="0" smtClean="0">
                <a:solidFill>
                  <a:srgbClr val="FFFF00"/>
                </a:solidFill>
                <a:latin typeface="Times New Roman" pitchFamily="18" charset="0"/>
                <a:ea typeface="Calibri"/>
                <a:cs typeface="Times New Roman" pitchFamily="18" charset="0"/>
              </a:rPr>
              <a:t>sahəsinin </a:t>
            </a:r>
            <a:r>
              <a:rPr lang="az-Latn-AZ" sz="1600" b="1" i="1" dirty="0" smtClean="0">
                <a:solidFill>
                  <a:srgbClr val="FFFF00"/>
                </a:solidFill>
                <a:latin typeface="Times New Roman" pitchFamily="18" charset="0"/>
                <a:ea typeface="Calibri"/>
                <a:cs typeface="Times New Roman" pitchFamily="18" charset="0"/>
              </a:rPr>
              <a:t>artırılması istehsalın </a:t>
            </a:r>
            <a:r>
              <a:rPr lang="az-Latn-AZ" sz="1600" b="1" i="1" dirty="0" smtClean="0">
                <a:solidFill>
                  <a:srgbClr val="FFFF00"/>
                </a:solidFill>
                <a:latin typeface="Times New Roman" pitchFamily="18" charset="0"/>
                <a:ea typeface="Calibri"/>
                <a:cs typeface="Times New Roman" pitchFamily="18" charset="0"/>
              </a:rPr>
              <a:t>da artırılmasına böyük təsir göstərəcəkdir. Bu bitkinin məhsuldarlığının </a:t>
            </a:r>
            <a:r>
              <a:rPr lang="en-US" sz="1600" b="1" i="1" dirty="0" err="1" smtClean="0">
                <a:solidFill>
                  <a:srgbClr val="FFFF00"/>
                </a:solidFill>
                <a:latin typeface="Times New Roman" pitchFamily="18" charset="0"/>
                <a:ea typeface="Calibri"/>
                <a:cs typeface="Times New Roman" pitchFamily="18" charset="0"/>
              </a:rPr>
              <a:t>dinamika</a:t>
            </a:r>
            <a:r>
              <a:rPr lang="az-Latn-AZ" sz="1600" b="1" i="1" dirty="0" smtClean="0">
                <a:solidFill>
                  <a:srgbClr val="FFFF00"/>
                </a:solidFill>
                <a:latin typeface="Times New Roman" pitchFamily="18" charset="0"/>
                <a:ea typeface="Calibri"/>
                <a:cs typeface="Times New Roman" pitchFamily="18" charset="0"/>
              </a:rPr>
              <a:t>dan göründüyü kimi əvvəlki illərdə çox aşağı olduğunu, sonradan isə bu göstəricinin tədricən, 9,1 sent/ha-dan 20 sent/ha-a qədər artdığını müşahidə edirik. Bildiyimiz </a:t>
            </a:r>
            <a:r>
              <a:rPr lang="az-Latn-AZ" sz="1600" b="1" i="1" dirty="0">
                <a:solidFill>
                  <a:srgbClr val="FFFF00"/>
                </a:solidFill>
                <a:latin typeface="Times New Roman" pitchFamily="18" charset="0"/>
                <a:ea typeface="Calibri"/>
                <a:cs typeface="Times New Roman" pitchFamily="18" charset="0"/>
              </a:rPr>
              <a:t>kimi əkin sahəsinin artırılması eyni zamanda məhsuldarlığın da artmasına təkan verən göstəricidir</a:t>
            </a:r>
            <a:r>
              <a:rPr lang="az-Latn-AZ" sz="1600" b="1" i="1" dirty="0" smtClean="0">
                <a:solidFill>
                  <a:srgbClr val="FFFF00"/>
                </a:solidFill>
                <a:latin typeface="Times New Roman" pitchFamily="18" charset="0"/>
                <a:ea typeface="Calibri"/>
                <a:cs typeface="Times New Roman" pitchFamily="18" charset="0"/>
              </a:rPr>
              <a:t>. Amma </a:t>
            </a:r>
            <a:r>
              <a:rPr lang="az-Latn-AZ" sz="1600" b="1" i="1" dirty="0">
                <a:solidFill>
                  <a:srgbClr val="FFFF00"/>
                </a:solidFill>
                <a:latin typeface="Times New Roman" pitchFamily="18" charset="0"/>
                <a:ea typeface="Calibri"/>
                <a:cs typeface="Times New Roman" pitchFamily="18" charset="0"/>
              </a:rPr>
              <a:t>təlabata uyğun olaraq </a:t>
            </a:r>
            <a:r>
              <a:rPr lang="az-Latn-AZ" sz="1600" b="1" i="1" dirty="0" smtClean="0">
                <a:solidFill>
                  <a:srgbClr val="FFFF00"/>
                </a:solidFill>
                <a:latin typeface="Times New Roman" pitchFamily="18" charset="0"/>
                <a:ea typeface="Calibri"/>
                <a:cs typeface="Times New Roman" pitchFamily="18" charset="0"/>
              </a:rPr>
              <a:t>pambıq </a:t>
            </a:r>
            <a:r>
              <a:rPr lang="az-Latn-AZ" sz="1600" b="1" i="1" dirty="0">
                <a:solidFill>
                  <a:srgbClr val="FFFF00"/>
                </a:solidFill>
                <a:latin typeface="Times New Roman" pitchFamily="18" charset="0"/>
                <a:ea typeface="Calibri"/>
                <a:cs typeface="Times New Roman" pitchFamily="18" charset="0"/>
              </a:rPr>
              <a:t>əkininə xüsusi diqqət yetirilməlidir. </a:t>
            </a:r>
            <a:r>
              <a:rPr lang="az-Latn-AZ" sz="1600" b="1" i="1" dirty="0" smtClean="0">
                <a:solidFill>
                  <a:srgbClr val="FFFF00"/>
                </a:solidFill>
                <a:latin typeface="Times New Roman" pitchFamily="18" charset="0"/>
                <a:ea typeface="Calibri"/>
                <a:cs typeface="Times New Roman" pitchFamily="18" charset="0"/>
              </a:rPr>
              <a:t>Hal-hazırda </a:t>
            </a:r>
            <a:r>
              <a:rPr lang="az-Latn-AZ" sz="1600" b="1" i="1" dirty="0" smtClean="0">
                <a:solidFill>
                  <a:srgbClr val="FFFF00"/>
                </a:solidFill>
                <a:latin typeface="Times New Roman" pitchFamily="18" charset="0"/>
                <a:ea typeface="Calibri"/>
                <a:cs typeface="Times New Roman" pitchFamily="18" charset="0"/>
              </a:rPr>
              <a:t>respublikada pambıq istehsalının artırılmasına xüsusi tələb var və diqqət artırılır. </a:t>
            </a:r>
          </a:p>
        </p:txBody>
      </p:sp>
      <p:cxnSp>
        <p:nvCxnSpPr>
          <p:cNvPr id="10" name="Straight Connector 9"/>
          <p:cNvCxnSpPr/>
          <p:nvPr/>
        </p:nvCxnSpPr>
        <p:spPr>
          <a:xfrm flipH="1" flipV="1">
            <a:off x="534572" y="4160366"/>
            <a:ext cx="5148776" cy="12197"/>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22" name="Straight Connector 21"/>
          <p:cNvCxnSpPr/>
          <p:nvPr/>
        </p:nvCxnSpPr>
        <p:spPr>
          <a:xfrm flipH="1" flipV="1">
            <a:off x="6490453" y="4148169"/>
            <a:ext cx="5148776" cy="12197"/>
          </a:xfrm>
          <a:prstGeom prst="line">
            <a:avLst/>
          </a:prstGeom>
          <a:ln/>
        </p:spPr>
        <p:style>
          <a:lnRef idx="2">
            <a:schemeClr val="accent3"/>
          </a:lnRef>
          <a:fillRef idx="0">
            <a:schemeClr val="accent3"/>
          </a:fillRef>
          <a:effectRef idx="1">
            <a:schemeClr val="accent3"/>
          </a:effectRef>
          <a:fontRef idx="minor">
            <a:schemeClr val="tx1"/>
          </a:fontRef>
        </p:style>
      </p:cxnSp>
      <p:sp>
        <p:nvSpPr>
          <p:cNvPr id="8" name="Rectangle 7"/>
          <p:cNvSpPr/>
          <p:nvPr/>
        </p:nvSpPr>
        <p:spPr>
          <a:xfrm>
            <a:off x="289237" y="266396"/>
            <a:ext cx="11611611" cy="629817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Chart 10"/>
          <p:cNvGraphicFramePr/>
          <p:nvPr>
            <p:extLst>
              <p:ext uri="{D42A27DB-BD31-4B8C-83A1-F6EECF244321}">
                <p14:modId xmlns:p14="http://schemas.microsoft.com/office/powerpoint/2010/main" val="2617277906"/>
              </p:ext>
            </p:extLst>
          </p:nvPr>
        </p:nvGraphicFramePr>
        <p:xfrm>
          <a:off x="7030720" y="982323"/>
          <a:ext cx="4632737" cy="319024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1556657" y="403163"/>
            <a:ext cx="9165772"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az-Latn-AZ" sz="2000" b="1" i="1" dirty="0" smtClean="0">
                <a:solidFill>
                  <a:srgbClr val="FFFF00"/>
                </a:solidFill>
                <a:latin typeface="Times New Roman" pitchFamily="18" charset="0"/>
                <a:cs typeface="Times New Roman" pitchFamily="18" charset="0"/>
              </a:rPr>
              <a:t>Müxtəlif illər üzrə pambığın məhsuldarlığı</a:t>
            </a:r>
            <a:r>
              <a:rPr lang="az-Latn-AZ" sz="2000" b="1" i="1" dirty="0">
                <a:solidFill>
                  <a:srgbClr val="FFFF00"/>
                </a:solidFill>
                <a:latin typeface="Times New Roman" pitchFamily="18" charset="0"/>
                <a:cs typeface="Times New Roman" pitchFamily="18" charset="0"/>
              </a:rPr>
              <a:t>, sent/ha</a:t>
            </a:r>
            <a:endParaRPr lang="ru-RU" sz="2000" i="1" dirty="0">
              <a:solidFill>
                <a:srgbClr val="FFFF00"/>
              </a:solidFill>
              <a:latin typeface="Times New Roman" pitchFamily="18" charset="0"/>
              <a:cs typeface="Times New Roman" pitchFamily="18" charset="0"/>
            </a:endParaRPr>
          </a:p>
        </p:txBody>
      </p:sp>
      <p:graphicFrame>
        <p:nvGraphicFramePr>
          <p:cNvPr id="9" name="Диаграмма 9"/>
          <p:cNvGraphicFramePr>
            <a:graphicFrameLocks/>
          </p:cNvGraphicFramePr>
          <p:nvPr>
            <p:extLst>
              <p:ext uri="{D42A27DB-BD31-4B8C-83A1-F6EECF244321}">
                <p14:modId xmlns:p14="http://schemas.microsoft.com/office/powerpoint/2010/main" val="3396377492"/>
              </p:ext>
            </p:extLst>
          </p:nvPr>
        </p:nvGraphicFramePr>
        <p:xfrm>
          <a:off x="534573" y="965833"/>
          <a:ext cx="6651535" cy="31794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48127077"/>
              </p:ext>
            </p:extLst>
          </p:nvPr>
        </p:nvGraphicFramePr>
        <p:xfrm>
          <a:off x="7261113" y="1005394"/>
          <a:ext cx="4529268" cy="3142774"/>
        </p:xfrm>
        <a:graphic>
          <a:graphicData uri="http://schemas.openxmlformats.org/drawingml/2006/table">
            <a:tbl>
              <a:tblPr>
                <a:tableStyleId>{5C22544A-7EE6-4342-B048-85BDC9FD1C3A}</a:tableStyleId>
              </a:tblPr>
              <a:tblGrid>
                <a:gridCol w="3184562"/>
                <a:gridCol w="1344706"/>
              </a:tblGrid>
              <a:tr h="457793">
                <a:tc gridSpan="2">
                  <a:txBody>
                    <a:bodyPr/>
                    <a:lstStyle/>
                    <a:p>
                      <a:pPr algn="ctr" fontAlgn="b"/>
                      <a:r>
                        <a:rPr lang="az-Latn-AZ" sz="1400" b="1" i="0" u="none" strike="noStrike" dirty="0" smtClean="0">
                          <a:solidFill>
                            <a:srgbClr val="FFFF00"/>
                          </a:solidFill>
                          <a:effectLst/>
                          <a:latin typeface="Calibri"/>
                        </a:rPr>
                        <a:t>Pambığın məhsuldarlığının riyazi </a:t>
                      </a:r>
                      <a:r>
                        <a:rPr lang="az-Latn-AZ" sz="1400" b="1" i="0" u="none" strike="noStrike" dirty="0" smtClean="0">
                          <a:solidFill>
                            <a:srgbClr val="FFFF00"/>
                          </a:solidFill>
                          <a:effectLst/>
                          <a:latin typeface="Calibri"/>
                        </a:rPr>
                        <a:t>statistik</a:t>
                      </a:r>
                      <a:r>
                        <a:rPr lang="az-Latn-AZ" sz="1400" b="1" i="0" u="none" strike="noStrike" baseline="0" dirty="0" smtClean="0">
                          <a:solidFill>
                            <a:srgbClr val="FFFF00"/>
                          </a:solidFill>
                          <a:effectLst/>
                          <a:latin typeface="Calibri"/>
                        </a:rPr>
                        <a:t> </a:t>
                      </a:r>
                      <a:r>
                        <a:rPr lang="az-Latn-AZ" sz="1400" b="1" i="0" u="none" strike="noStrike" baseline="0" dirty="0" smtClean="0">
                          <a:solidFill>
                            <a:srgbClr val="FFFF00"/>
                          </a:solidFill>
                          <a:effectLst/>
                          <a:latin typeface="Calibri"/>
                        </a:rPr>
                        <a:t>xarakteristikası</a:t>
                      </a:r>
                      <a:endParaRPr lang="ru-RU" sz="1400" b="1" i="0" u="none" strike="noStrike" dirty="0">
                        <a:solidFill>
                          <a:srgbClr val="FFFF00"/>
                        </a:solidFill>
                        <a:effectLst/>
                        <a:latin typeface="Calibri"/>
                      </a:endParaRPr>
                    </a:p>
                  </a:txBody>
                  <a:tcPr marL="0" marR="0" marT="0" marB="0" anchor="b">
                    <a:solidFill>
                      <a:schemeClr val="accent2"/>
                    </a:solidFill>
                  </a:tcPr>
                </a:tc>
                <a:tc hMerge="1">
                  <a:txBody>
                    <a:bodyPr/>
                    <a:lstStyle/>
                    <a:p>
                      <a:pPr algn="l" fontAlgn="b"/>
                      <a:endParaRPr lang="ru-RU" sz="1100" b="1" i="0" u="none" strike="noStrike" dirty="0">
                        <a:solidFill>
                          <a:schemeClr val="bg1"/>
                        </a:solidFill>
                        <a:effectLst/>
                        <a:latin typeface="Calibri"/>
                      </a:endParaRPr>
                    </a:p>
                  </a:txBody>
                  <a:tcPr marL="0" marR="0" marT="0" marB="0" anchor="b">
                    <a:solidFill>
                      <a:schemeClr val="accent2"/>
                    </a:solidFill>
                  </a:tcPr>
                </a:tc>
              </a:tr>
              <a:tr h="206537">
                <a:tc>
                  <a:txBody>
                    <a:bodyPr/>
                    <a:lstStyle/>
                    <a:p>
                      <a:pPr algn="l" fontAlgn="b"/>
                      <a:r>
                        <a:rPr lang="en-US" sz="1100" b="1" u="none" strike="noStrike" dirty="0">
                          <a:solidFill>
                            <a:srgbClr val="FFFF00"/>
                          </a:solidFill>
                          <a:effectLst/>
                        </a:rPr>
                        <a:t> </a:t>
                      </a:r>
                      <a:r>
                        <a:rPr lang="en-US" sz="1100" b="1" u="none" strike="noStrike" dirty="0" err="1">
                          <a:solidFill>
                            <a:srgbClr val="FFFF00"/>
                          </a:solidFill>
                          <a:effectLst/>
                        </a:rPr>
                        <a:t>orta</a:t>
                      </a:r>
                      <a:r>
                        <a:rPr lang="en-US" sz="1100" b="1" u="none" strike="noStrike" dirty="0">
                          <a:solidFill>
                            <a:srgbClr val="FFFF00"/>
                          </a:solidFill>
                          <a:effectLst/>
                        </a:rPr>
                        <a:t> </a:t>
                      </a:r>
                      <a:r>
                        <a:rPr lang="en-US" sz="1100" b="1" u="none" strike="noStrike" dirty="0" err="1">
                          <a:solidFill>
                            <a:srgbClr val="FFFF00"/>
                          </a:solidFill>
                          <a:effectLst/>
                        </a:rPr>
                        <a:t>kəmiyyət</a:t>
                      </a:r>
                      <a:endParaRPr lang="en-US" sz="1100" b="1" i="0" u="none" strike="noStrike" dirty="0">
                        <a:solidFill>
                          <a:srgbClr val="FFFF00"/>
                        </a:solidFill>
                        <a:effectLst/>
                        <a:latin typeface="Calibri"/>
                      </a:endParaRPr>
                    </a:p>
                  </a:txBody>
                  <a:tcPr marL="0" marR="0" marT="0" marB="0" anchor="b">
                    <a:solidFill>
                      <a:schemeClr val="accent2"/>
                    </a:solidFill>
                  </a:tcPr>
                </a:tc>
                <a:tc>
                  <a:txBody>
                    <a:bodyPr/>
                    <a:lstStyle/>
                    <a:p>
                      <a:pPr algn="r" fontAlgn="b"/>
                      <a:r>
                        <a:rPr lang="ru-RU" sz="1100" b="1" u="none" strike="noStrike" dirty="0" smtClean="0">
                          <a:solidFill>
                            <a:srgbClr val="FFFF00"/>
                          </a:solidFill>
                          <a:effectLst/>
                        </a:rPr>
                        <a:t>14,93</a:t>
                      </a:r>
                      <a:endParaRPr lang="ru-RU" sz="1100" b="1" i="0" u="none" strike="noStrike" dirty="0">
                        <a:solidFill>
                          <a:srgbClr val="FFFF00"/>
                        </a:solidFill>
                        <a:effectLst/>
                        <a:latin typeface="Calibri"/>
                      </a:endParaRPr>
                    </a:p>
                  </a:txBody>
                  <a:tcPr marL="0" marR="0" marT="0" marB="0" anchor="b">
                    <a:solidFill>
                      <a:schemeClr val="accent2"/>
                    </a:solidFill>
                  </a:tcPr>
                </a:tc>
              </a:tr>
              <a:tr h="206537">
                <a:tc>
                  <a:txBody>
                    <a:bodyPr/>
                    <a:lstStyle/>
                    <a:p>
                      <a:pPr algn="l" fontAlgn="b"/>
                      <a:r>
                        <a:rPr lang="en-US" sz="1100" b="1" u="none" strike="noStrike" dirty="0" err="1">
                          <a:solidFill>
                            <a:srgbClr val="FFFF00"/>
                          </a:solidFill>
                          <a:effectLst/>
                        </a:rPr>
                        <a:t>orta</a:t>
                      </a:r>
                      <a:r>
                        <a:rPr lang="en-US" sz="1100" b="1" u="none" strike="noStrike" dirty="0">
                          <a:solidFill>
                            <a:srgbClr val="FFFF00"/>
                          </a:solidFill>
                          <a:effectLst/>
                        </a:rPr>
                        <a:t> </a:t>
                      </a:r>
                      <a:r>
                        <a:rPr lang="en-US" sz="1100" b="1" u="none" strike="noStrike" dirty="0" err="1">
                          <a:solidFill>
                            <a:srgbClr val="FFFF00"/>
                          </a:solidFill>
                          <a:effectLst/>
                        </a:rPr>
                        <a:t>kəmiyyətin</a:t>
                      </a:r>
                      <a:r>
                        <a:rPr lang="en-US" sz="1100" b="1" u="none" strike="noStrike" dirty="0">
                          <a:solidFill>
                            <a:srgbClr val="FFFF00"/>
                          </a:solidFill>
                          <a:effectLst/>
                        </a:rPr>
                        <a:t> </a:t>
                      </a:r>
                      <a:r>
                        <a:rPr lang="en-US" sz="1100" b="1" u="none" strike="noStrike" dirty="0" err="1">
                          <a:solidFill>
                            <a:srgbClr val="FFFF00"/>
                          </a:solidFill>
                          <a:effectLst/>
                        </a:rPr>
                        <a:t>standart</a:t>
                      </a:r>
                      <a:r>
                        <a:rPr lang="en-US" sz="1100" b="1" u="none" strike="noStrike" dirty="0">
                          <a:solidFill>
                            <a:srgbClr val="FFFF00"/>
                          </a:solidFill>
                          <a:effectLst/>
                        </a:rPr>
                        <a:t> </a:t>
                      </a:r>
                      <a:r>
                        <a:rPr lang="en-US" sz="1100" b="1" u="none" strike="noStrike" dirty="0" err="1">
                          <a:solidFill>
                            <a:srgbClr val="FFFF00"/>
                          </a:solidFill>
                          <a:effectLst/>
                        </a:rPr>
                        <a:t>xətası</a:t>
                      </a:r>
                      <a:endParaRPr lang="en-US" sz="1100" b="1" i="0" u="none" strike="noStrike" dirty="0">
                        <a:solidFill>
                          <a:srgbClr val="FFFF00"/>
                        </a:solidFill>
                        <a:effectLst/>
                        <a:latin typeface="Calibri"/>
                      </a:endParaRPr>
                    </a:p>
                  </a:txBody>
                  <a:tcPr marL="0" marR="0" marT="0" marB="0" anchor="b">
                    <a:solidFill>
                      <a:schemeClr val="accent2"/>
                    </a:solidFill>
                  </a:tcPr>
                </a:tc>
                <a:tc>
                  <a:txBody>
                    <a:bodyPr/>
                    <a:lstStyle/>
                    <a:p>
                      <a:pPr algn="r" fontAlgn="b"/>
                      <a:r>
                        <a:rPr lang="ru-RU" sz="1100" b="1" u="none" strike="noStrike" dirty="0" smtClean="0">
                          <a:solidFill>
                            <a:srgbClr val="FFFF00"/>
                          </a:solidFill>
                          <a:effectLst/>
                        </a:rPr>
                        <a:t>0,82</a:t>
                      </a:r>
                      <a:endParaRPr lang="ru-RU" sz="1100" b="1" i="0" u="none" strike="noStrike" dirty="0">
                        <a:solidFill>
                          <a:srgbClr val="FFFF00"/>
                        </a:solidFill>
                        <a:effectLst/>
                        <a:latin typeface="Calibri"/>
                      </a:endParaRPr>
                    </a:p>
                  </a:txBody>
                  <a:tcPr marL="0" marR="0" marT="0" marB="0" anchor="b">
                    <a:solidFill>
                      <a:schemeClr val="accent2"/>
                    </a:solidFill>
                  </a:tcPr>
                </a:tc>
              </a:tr>
              <a:tr h="206537">
                <a:tc>
                  <a:txBody>
                    <a:bodyPr/>
                    <a:lstStyle/>
                    <a:p>
                      <a:pPr algn="l" fontAlgn="b"/>
                      <a:r>
                        <a:rPr lang="en-US" sz="1100" b="1" u="none" strike="noStrike" dirty="0">
                          <a:solidFill>
                            <a:srgbClr val="FFFF00"/>
                          </a:solidFill>
                          <a:effectLst/>
                        </a:rPr>
                        <a:t>Median</a:t>
                      </a:r>
                      <a:endParaRPr lang="en-US" sz="1100" b="1" i="0" u="none" strike="noStrike" dirty="0">
                        <a:solidFill>
                          <a:srgbClr val="FFFF00"/>
                        </a:solidFill>
                        <a:effectLst/>
                        <a:latin typeface="Calibri"/>
                      </a:endParaRPr>
                    </a:p>
                  </a:txBody>
                  <a:tcPr marL="0" marR="0" marT="0" marB="0" anchor="b">
                    <a:solidFill>
                      <a:schemeClr val="accent2"/>
                    </a:solidFill>
                  </a:tcPr>
                </a:tc>
                <a:tc>
                  <a:txBody>
                    <a:bodyPr/>
                    <a:lstStyle/>
                    <a:p>
                      <a:pPr algn="r" fontAlgn="b"/>
                      <a:r>
                        <a:rPr lang="ru-RU" sz="1100" b="1" u="none" strike="noStrike" dirty="0">
                          <a:solidFill>
                            <a:srgbClr val="FFFF00"/>
                          </a:solidFill>
                          <a:effectLst/>
                        </a:rPr>
                        <a:t>15,25</a:t>
                      </a:r>
                      <a:endParaRPr lang="ru-RU" sz="1100" b="1" i="0" u="none" strike="noStrike" dirty="0">
                        <a:solidFill>
                          <a:srgbClr val="FFFF00"/>
                        </a:solidFill>
                        <a:effectLst/>
                        <a:latin typeface="Calibri"/>
                      </a:endParaRPr>
                    </a:p>
                  </a:txBody>
                  <a:tcPr marL="0" marR="0" marT="0" marB="0" anchor="b">
                    <a:solidFill>
                      <a:schemeClr val="accent2"/>
                    </a:solidFill>
                  </a:tcPr>
                </a:tc>
              </a:tr>
              <a:tr h="206537">
                <a:tc>
                  <a:txBody>
                    <a:bodyPr/>
                    <a:lstStyle/>
                    <a:p>
                      <a:pPr algn="l" fontAlgn="b"/>
                      <a:r>
                        <a:rPr lang="en-US" sz="1100" b="1" u="none" strike="noStrike" dirty="0" err="1">
                          <a:solidFill>
                            <a:srgbClr val="FFFF00"/>
                          </a:solidFill>
                          <a:effectLst/>
                        </a:rPr>
                        <a:t>Moda</a:t>
                      </a:r>
                      <a:endParaRPr lang="en-US" sz="1100" b="1" i="0" u="none" strike="noStrike" dirty="0">
                        <a:solidFill>
                          <a:srgbClr val="FFFF00"/>
                        </a:solidFill>
                        <a:effectLst/>
                        <a:latin typeface="Calibri"/>
                      </a:endParaRPr>
                    </a:p>
                  </a:txBody>
                  <a:tcPr marL="0" marR="0" marT="0" marB="0" anchor="b">
                    <a:solidFill>
                      <a:schemeClr val="accent2"/>
                    </a:solidFill>
                  </a:tcPr>
                </a:tc>
                <a:tc>
                  <a:txBody>
                    <a:bodyPr/>
                    <a:lstStyle/>
                    <a:p>
                      <a:pPr algn="r" fontAlgn="b"/>
                      <a:r>
                        <a:rPr lang="ru-RU" sz="1100" b="1" u="none" strike="noStrike" dirty="0">
                          <a:solidFill>
                            <a:srgbClr val="FFFF00"/>
                          </a:solidFill>
                          <a:effectLst/>
                        </a:rPr>
                        <a:t>13</a:t>
                      </a:r>
                      <a:endParaRPr lang="ru-RU" sz="1100" b="1" i="0" u="none" strike="noStrike" dirty="0">
                        <a:solidFill>
                          <a:srgbClr val="FFFF00"/>
                        </a:solidFill>
                        <a:effectLst/>
                        <a:latin typeface="Calibri"/>
                      </a:endParaRPr>
                    </a:p>
                  </a:txBody>
                  <a:tcPr marL="0" marR="0" marT="0" marB="0" anchor="b">
                    <a:solidFill>
                      <a:schemeClr val="accent2"/>
                    </a:solidFill>
                  </a:tcPr>
                </a:tc>
              </a:tr>
              <a:tr h="206537">
                <a:tc>
                  <a:txBody>
                    <a:bodyPr/>
                    <a:lstStyle/>
                    <a:p>
                      <a:pPr algn="l" fontAlgn="b"/>
                      <a:r>
                        <a:rPr lang="en-US" sz="1100" b="1" u="none" strike="noStrike">
                          <a:solidFill>
                            <a:srgbClr val="FFFF00"/>
                          </a:solidFill>
                          <a:effectLst/>
                        </a:rPr>
                        <a:t>Standart kənarlaşma</a:t>
                      </a:r>
                      <a:endParaRPr lang="en-US" sz="1100" b="1" i="0" u="none" strike="noStrike">
                        <a:solidFill>
                          <a:srgbClr val="FFFF00"/>
                        </a:solidFill>
                        <a:effectLst/>
                        <a:latin typeface="Calibri"/>
                      </a:endParaRPr>
                    </a:p>
                  </a:txBody>
                  <a:tcPr marL="0" marR="0" marT="0" marB="0" anchor="b">
                    <a:solidFill>
                      <a:schemeClr val="accent2"/>
                    </a:solidFill>
                  </a:tcPr>
                </a:tc>
                <a:tc>
                  <a:txBody>
                    <a:bodyPr/>
                    <a:lstStyle/>
                    <a:p>
                      <a:pPr algn="r" fontAlgn="b"/>
                      <a:r>
                        <a:rPr lang="ru-RU" sz="1100" b="1" u="none" strike="noStrike" dirty="0" smtClean="0">
                          <a:solidFill>
                            <a:srgbClr val="FFFF00"/>
                          </a:solidFill>
                          <a:effectLst/>
                        </a:rPr>
                        <a:t>3,29</a:t>
                      </a:r>
                      <a:r>
                        <a:rPr lang="az-Latn-AZ" sz="1100" b="1" u="none" strike="noStrike" dirty="0" smtClean="0">
                          <a:solidFill>
                            <a:srgbClr val="FFFF00"/>
                          </a:solidFill>
                          <a:effectLst/>
                        </a:rPr>
                        <a:t>3</a:t>
                      </a:r>
                      <a:endParaRPr lang="ru-RU" sz="1100" b="1" i="0" u="none" strike="noStrike" dirty="0">
                        <a:solidFill>
                          <a:srgbClr val="FFFF00"/>
                        </a:solidFill>
                        <a:effectLst/>
                        <a:latin typeface="Calibri"/>
                      </a:endParaRPr>
                    </a:p>
                  </a:txBody>
                  <a:tcPr marL="0" marR="0" marT="0" marB="0" anchor="b">
                    <a:solidFill>
                      <a:schemeClr val="accent2"/>
                    </a:solidFill>
                  </a:tcPr>
                </a:tc>
              </a:tr>
              <a:tr h="206537">
                <a:tc>
                  <a:txBody>
                    <a:bodyPr/>
                    <a:lstStyle/>
                    <a:p>
                      <a:pPr algn="l" fontAlgn="b"/>
                      <a:r>
                        <a:rPr lang="en-US" sz="1100" b="1" u="none" strike="noStrike">
                          <a:solidFill>
                            <a:srgbClr val="FFFF00"/>
                          </a:solidFill>
                          <a:effectLst/>
                        </a:rPr>
                        <a:t>Dispersiya</a:t>
                      </a:r>
                      <a:endParaRPr lang="en-US" sz="1100" b="1" i="0" u="none" strike="noStrike">
                        <a:solidFill>
                          <a:srgbClr val="FFFF00"/>
                        </a:solidFill>
                        <a:effectLst/>
                        <a:latin typeface="Calibri"/>
                      </a:endParaRPr>
                    </a:p>
                  </a:txBody>
                  <a:tcPr marL="0" marR="0" marT="0" marB="0" anchor="b">
                    <a:solidFill>
                      <a:schemeClr val="accent2"/>
                    </a:solidFill>
                  </a:tcPr>
                </a:tc>
                <a:tc>
                  <a:txBody>
                    <a:bodyPr/>
                    <a:lstStyle/>
                    <a:p>
                      <a:pPr algn="r" fontAlgn="b"/>
                      <a:r>
                        <a:rPr lang="ru-RU" sz="1100" b="1" u="none" strike="noStrike" dirty="0" smtClean="0">
                          <a:solidFill>
                            <a:srgbClr val="FFFF00"/>
                          </a:solidFill>
                          <a:effectLst/>
                        </a:rPr>
                        <a:t>10,84</a:t>
                      </a:r>
                      <a:endParaRPr lang="ru-RU" sz="1100" b="1" i="0" u="none" strike="noStrike" dirty="0">
                        <a:solidFill>
                          <a:srgbClr val="FFFF00"/>
                        </a:solidFill>
                        <a:effectLst/>
                        <a:latin typeface="Calibri"/>
                      </a:endParaRPr>
                    </a:p>
                  </a:txBody>
                  <a:tcPr marL="0" marR="0" marT="0" marB="0" anchor="b">
                    <a:solidFill>
                      <a:schemeClr val="accent2"/>
                    </a:solidFill>
                  </a:tcPr>
                </a:tc>
              </a:tr>
              <a:tr h="206537">
                <a:tc>
                  <a:txBody>
                    <a:bodyPr/>
                    <a:lstStyle/>
                    <a:p>
                      <a:pPr algn="l" fontAlgn="b"/>
                      <a:r>
                        <a:rPr lang="en-US" sz="1100" b="1" u="none" strike="noStrike">
                          <a:solidFill>
                            <a:srgbClr val="FFFF00"/>
                          </a:solidFill>
                          <a:effectLst/>
                        </a:rPr>
                        <a:t>variasiya genisliyi</a:t>
                      </a:r>
                      <a:endParaRPr lang="en-US" sz="1100" b="1" i="0" u="none" strike="noStrike">
                        <a:solidFill>
                          <a:srgbClr val="FFFF00"/>
                        </a:solidFill>
                        <a:effectLst/>
                        <a:latin typeface="Calibri"/>
                      </a:endParaRPr>
                    </a:p>
                  </a:txBody>
                  <a:tcPr marL="0" marR="0" marT="0" marB="0" anchor="b">
                    <a:solidFill>
                      <a:schemeClr val="accent2"/>
                    </a:solidFill>
                  </a:tcPr>
                </a:tc>
                <a:tc>
                  <a:txBody>
                    <a:bodyPr/>
                    <a:lstStyle/>
                    <a:p>
                      <a:pPr algn="r" fontAlgn="b"/>
                      <a:r>
                        <a:rPr lang="ru-RU" sz="1100" b="1" u="none" strike="noStrike" dirty="0">
                          <a:solidFill>
                            <a:srgbClr val="FFFF00"/>
                          </a:solidFill>
                          <a:effectLst/>
                        </a:rPr>
                        <a:t>10,4</a:t>
                      </a:r>
                      <a:endParaRPr lang="ru-RU" sz="1100" b="1" i="0" u="none" strike="noStrike" dirty="0">
                        <a:solidFill>
                          <a:srgbClr val="FFFF00"/>
                        </a:solidFill>
                        <a:effectLst/>
                        <a:latin typeface="Calibri"/>
                      </a:endParaRPr>
                    </a:p>
                  </a:txBody>
                  <a:tcPr marL="0" marR="0" marT="0" marB="0" anchor="b">
                    <a:solidFill>
                      <a:schemeClr val="accent2"/>
                    </a:solidFill>
                  </a:tcPr>
                </a:tc>
              </a:tr>
              <a:tr h="206537">
                <a:tc>
                  <a:txBody>
                    <a:bodyPr/>
                    <a:lstStyle/>
                    <a:p>
                      <a:pPr algn="l" fontAlgn="b"/>
                      <a:r>
                        <a:rPr lang="en-US" sz="1100" b="1" u="none" strike="noStrike">
                          <a:solidFill>
                            <a:srgbClr val="FFFF00"/>
                          </a:solidFill>
                          <a:effectLst/>
                        </a:rPr>
                        <a:t>Minimum</a:t>
                      </a:r>
                      <a:endParaRPr lang="en-US" sz="1100" b="1" i="0" u="none" strike="noStrike">
                        <a:solidFill>
                          <a:srgbClr val="FFFF00"/>
                        </a:solidFill>
                        <a:effectLst/>
                        <a:latin typeface="Calibri"/>
                      </a:endParaRPr>
                    </a:p>
                  </a:txBody>
                  <a:tcPr marL="0" marR="0" marT="0" marB="0" anchor="b">
                    <a:solidFill>
                      <a:schemeClr val="accent2"/>
                    </a:solidFill>
                  </a:tcPr>
                </a:tc>
                <a:tc>
                  <a:txBody>
                    <a:bodyPr/>
                    <a:lstStyle/>
                    <a:p>
                      <a:pPr algn="r" fontAlgn="b"/>
                      <a:r>
                        <a:rPr lang="ru-RU" sz="1100" b="1" u="none" strike="noStrike" dirty="0">
                          <a:solidFill>
                            <a:srgbClr val="FFFF00"/>
                          </a:solidFill>
                          <a:effectLst/>
                        </a:rPr>
                        <a:t>9,1</a:t>
                      </a:r>
                      <a:endParaRPr lang="ru-RU" sz="1100" b="1" i="0" u="none" strike="noStrike" dirty="0">
                        <a:solidFill>
                          <a:srgbClr val="FFFF00"/>
                        </a:solidFill>
                        <a:effectLst/>
                        <a:latin typeface="Calibri"/>
                      </a:endParaRPr>
                    </a:p>
                  </a:txBody>
                  <a:tcPr marL="0" marR="0" marT="0" marB="0" anchor="b">
                    <a:solidFill>
                      <a:schemeClr val="accent2"/>
                    </a:solidFill>
                  </a:tcPr>
                </a:tc>
              </a:tr>
              <a:tr h="206537">
                <a:tc>
                  <a:txBody>
                    <a:bodyPr/>
                    <a:lstStyle/>
                    <a:p>
                      <a:pPr algn="l" fontAlgn="b"/>
                      <a:r>
                        <a:rPr lang="en-US" sz="1100" b="1" u="none" strike="noStrike">
                          <a:solidFill>
                            <a:srgbClr val="FFFF00"/>
                          </a:solidFill>
                          <a:effectLst/>
                        </a:rPr>
                        <a:t>Maximum</a:t>
                      </a:r>
                      <a:endParaRPr lang="en-US" sz="1100" b="1" i="0" u="none" strike="noStrike">
                        <a:solidFill>
                          <a:srgbClr val="FFFF00"/>
                        </a:solidFill>
                        <a:effectLst/>
                        <a:latin typeface="Calibri"/>
                      </a:endParaRPr>
                    </a:p>
                  </a:txBody>
                  <a:tcPr marL="0" marR="0" marT="0" marB="0" anchor="b">
                    <a:solidFill>
                      <a:schemeClr val="accent2"/>
                    </a:solidFill>
                  </a:tcPr>
                </a:tc>
                <a:tc>
                  <a:txBody>
                    <a:bodyPr/>
                    <a:lstStyle/>
                    <a:p>
                      <a:pPr algn="r" fontAlgn="b"/>
                      <a:r>
                        <a:rPr lang="ru-RU" sz="1100" b="1" u="none" strike="noStrike" dirty="0">
                          <a:solidFill>
                            <a:srgbClr val="FFFF00"/>
                          </a:solidFill>
                          <a:effectLst/>
                        </a:rPr>
                        <a:t>19,5</a:t>
                      </a:r>
                      <a:endParaRPr lang="ru-RU" sz="1100" b="1" i="0" u="none" strike="noStrike" dirty="0">
                        <a:solidFill>
                          <a:srgbClr val="FFFF00"/>
                        </a:solidFill>
                        <a:effectLst/>
                        <a:latin typeface="Calibri"/>
                      </a:endParaRPr>
                    </a:p>
                  </a:txBody>
                  <a:tcPr marL="0" marR="0" marT="0" marB="0" anchor="b">
                    <a:solidFill>
                      <a:schemeClr val="accent2"/>
                    </a:solidFill>
                  </a:tcPr>
                </a:tc>
              </a:tr>
              <a:tr h="206537">
                <a:tc>
                  <a:txBody>
                    <a:bodyPr/>
                    <a:lstStyle/>
                    <a:p>
                      <a:pPr algn="l" fontAlgn="b"/>
                      <a:r>
                        <a:rPr lang="en-US" sz="1100" b="1" u="none" strike="noStrike" dirty="0" err="1">
                          <a:solidFill>
                            <a:srgbClr val="FFFF00"/>
                          </a:solidFill>
                          <a:effectLst/>
                        </a:rPr>
                        <a:t>Cəmi</a:t>
                      </a:r>
                      <a:endParaRPr lang="en-US" sz="1100" b="1" i="0" u="none" strike="noStrike" dirty="0">
                        <a:solidFill>
                          <a:srgbClr val="FFFF00"/>
                        </a:solidFill>
                        <a:effectLst/>
                        <a:latin typeface="Calibri"/>
                      </a:endParaRPr>
                    </a:p>
                  </a:txBody>
                  <a:tcPr marL="0" marR="0" marT="0" marB="0" anchor="b">
                    <a:solidFill>
                      <a:schemeClr val="accent2"/>
                    </a:solidFill>
                  </a:tcPr>
                </a:tc>
                <a:tc>
                  <a:txBody>
                    <a:bodyPr/>
                    <a:lstStyle/>
                    <a:p>
                      <a:pPr algn="r" fontAlgn="b"/>
                      <a:r>
                        <a:rPr lang="ru-RU" sz="1100" b="1" u="none" strike="noStrike" dirty="0">
                          <a:solidFill>
                            <a:srgbClr val="FFFF00"/>
                          </a:solidFill>
                          <a:effectLst/>
                        </a:rPr>
                        <a:t>238,9</a:t>
                      </a:r>
                      <a:endParaRPr lang="ru-RU" sz="1100" b="1" i="0" u="none" strike="noStrike" dirty="0">
                        <a:solidFill>
                          <a:srgbClr val="FFFF00"/>
                        </a:solidFill>
                        <a:effectLst/>
                        <a:latin typeface="Calibri"/>
                      </a:endParaRPr>
                    </a:p>
                  </a:txBody>
                  <a:tcPr marL="0" marR="0" marT="0" marB="0" anchor="b">
                    <a:solidFill>
                      <a:schemeClr val="accent2"/>
                    </a:solidFill>
                  </a:tcPr>
                </a:tc>
              </a:tr>
              <a:tr h="206537">
                <a:tc>
                  <a:txBody>
                    <a:bodyPr/>
                    <a:lstStyle/>
                    <a:p>
                      <a:pPr algn="l" fontAlgn="b"/>
                      <a:r>
                        <a:rPr lang="en-US" sz="1100" b="1" u="none" strike="noStrike">
                          <a:solidFill>
                            <a:srgbClr val="FFFF00"/>
                          </a:solidFill>
                          <a:effectLst/>
                        </a:rPr>
                        <a:t>Sayı</a:t>
                      </a:r>
                      <a:endParaRPr lang="en-US" sz="1100" b="1" i="0" u="none" strike="noStrike">
                        <a:solidFill>
                          <a:srgbClr val="FFFF00"/>
                        </a:solidFill>
                        <a:effectLst/>
                        <a:latin typeface="Calibri"/>
                      </a:endParaRPr>
                    </a:p>
                  </a:txBody>
                  <a:tcPr marL="0" marR="0" marT="0" marB="0" anchor="b">
                    <a:solidFill>
                      <a:schemeClr val="accent2"/>
                    </a:solidFill>
                  </a:tcPr>
                </a:tc>
                <a:tc>
                  <a:txBody>
                    <a:bodyPr/>
                    <a:lstStyle/>
                    <a:p>
                      <a:pPr algn="r" fontAlgn="b"/>
                      <a:r>
                        <a:rPr lang="ru-RU" sz="1100" b="1" u="none" strike="noStrike" dirty="0">
                          <a:solidFill>
                            <a:srgbClr val="FFFF00"/>
                          </a:solidFill>
                          <a:effectLst/>
                        </a:rPr>
                        <a:t>16</a:t>
                      </a:r>
                      <a:endParaRPr lang="ru-RU" sz="1100" b="1" i="0" u="none" strike="noStrike" dirty="0">
                        <a:solidFill>
                          <a:srgbClr val="FFFF00"/>
                        </a:solidFill>
                        <a:effectLst/>
                        <a:latin typeface="Calibri"/>
                      </a:endParaRPr>
                    </a:p>
                  </a:txBody>
                  <a:tcPr marL="0" marR="0" marT="0" marB="0" anchor="b">
                    <a:solidFill>
                      <a:schemeClr val="accent2"/>
                    </a:solidFill>
                  </a:tcPr>
                </a:tc>
              </a:tr>
              <a:tr h="206537">
                <a:tc>
                  <a:txBody>
                    <a:bodyPr/>
                    <a:lstStyle/>
                    <a:p>
                      <a:pPr algn="l" fontAlgn="b"/>
                      <a:r>
                        <a:rPr lang="en-US" sz="1100" b="1" u="none" strike="noStrike" dirty="0" err="1">
                          <a:solidFill>
                            <a:srgbClr val="FFFF00"/>
                          </a:solidFill>
                          <a:effectLst/>
                        </a:rPr>
                        <a:t>Etibarlılıq</a:t>
                      </a:r>
                      <a:r>
                        <a:rPr lang="en-US" sz="1100" b="1" u="none" strike="noStrike" dirty="0">
                          <a:solidFill>
                            <a:srgbClr val="FFFF00"/>
                          </a:solidFill>
                          <a:effectLst/>
                        </a:rPr>
                        <a:t> </a:t>
                      </a:r>
                      <a:r>
                        <a:rPr lang="en-US" sz="1100" b="1" u="none" strike="noStrike" dirty="0" err="1">
                          <a:solidFill>
                            <a:srgbClr val="FFFF00"/>
                          </a:solidFill>
                          <a:effectLst/>
                        </a:rPr>
                        <a:t>əmsalı</a:t>
                      </a:r>
                      <a:endParaRPr lang="en-US" sz="1100" b="1" i="0" u="none" strike="noStrike" dirty="0">
                        <a:solidFill>
                          <a:srgbClr val="FFFF00"/>
                        </a:solidFill>
                        <a:effectLst/>
                        <a:latin typeface="Calibri"/>
                      </a:endParaRPr>
                    </a:p>
                  </a:txBody>
                  <a:tcPr marL="0" marR="0" marT="0" marB="0" anchor="b">
                    <a:solidFill>
                      <a:schemeClr val="accent2"/>
                    </a:solidFill>
                  </a:tcPr>
                </a:tc>
                <a:tc>
                  <a:txBody>
                    <a:bodyPr/>
                    <a:lstStyle/>
                    <a:p>
                      <a:pPr algn="r" fontAlgn="b"/>
                      <a:r>
                        <a:rPr lang="ru-RU" sz="1100" b="1" u="none" strike="noStrike" dirty="0" smtClean="0">
                          <a:solidFill>
                            <a:srgbClr val="FFFF00"/>
                          </a:solidFill>
                          <a:effectLst/>
                        </a:rPr>
                        <a:t>1,7</a:t>
                      </a:r>
                      <a:r>
                        <a:rPr lang="az-Latn-AZ" sz="1100" b="1" u="none" strike="noStrike" dirty="0" smtClean="0">
                          <a:solidFill>
                            <a:srgbClr val="FFFF00"/>
                          </a:solidFill>
                          <a:effectLst/>
                        </a:rPr>
                        <a:t>6</a:t>
                      </a:r>
                      <a:endParaRPr lang="ru-RU" sz="1100" b="1" i="0" u="none" strike="noStrike" dirty="0">
                        <a:solidFill>
                          <a:srgbClr val="FFFF00"/>
                        </a:solidFill>
                        <a:effectLst/>
                        <a:latin typeface="Calibri"/>
                      </a:endParaRPr>
                    </a:p>
                  </a:txBody>
                  <a:tcPr marL="0" marR="0" marT="0" marB="0" anchor="b">
                    <a:solidFill>
                      <a:schemeClr val="accent2"/>
                    </a:solidFill>
                  </a:tcPr>
                </a:tc>
              </a:tr>
              <a:tr h="206537">
                <a:tc>
                  <a:txBody>
                    <a:bodyPr/>
                    <a:lstStyle/>
                    <a:p>
                      <a:pPr algn="l" fontAlgn="b"/>
                      <a:r>
                        <a:rPr lang="en-US" sz="1100" b="1" u="none" strike="noStrike" dirty="0" err="1">
                          <a:solidFill>
                            <a:srgbClr val="FFFF00"/>
                          </a:solidFill>
                          <a:effectLst/>
                        </a:rPr>
                        <a:t>variasiya</a:t>
                      </a:r>
                      <a:r>
                        <a:rPr lang="en-US" sz="1100" b="1" u="none" strike="noStrike" dirty="0">
                          <a:solidFill>
                            <a:srgbClr val="FFFF00"/>
                          </a:solidFill>
                          <a:effectLst/>
                        </a:rPr>
                        <a:t> </a:t>
                      </a:r>
                      <a:r>
                        <a:rPr lang="en-US" sz="1100" b="1" u="none" strike="noStrike" dirty="0" err="1">
                          <a:solidFill>
                            <a:srgbClr val="FFFF00"/>
                          </a:solidFill>
                          <a:effectLst/>
                        </a:rPr>
                        <a:t>genisliyi</a:t>
                      </a:r>
                      <a:endParaRPr lang="en-US" sz="1100" b="1" i="0" u="none" strike="noStrike" dirty="0">
                        <a:solidFill>
                          <a:srgbClr val="FFFF00"/>
                        </a:solidFill>
                        <a:effectLst/>
                        <a:latin typeface="Calibri"/>
                      </a:endParaRPr>
                    </a:p>
                  </a:txBody>
                  <a:tcPr marL="0" marR="0" marT="0" marB="0" anchor="b">
                    <a:solidFill>
                      <a:schemeClr val="accent2"/>
                    </a:solidFill>
                  </a:tcPr>
                </a:tc>
                <a:tc>
                  <a:txBody>
                    <a:bodyPr/>
                    <a:lstStyle/>
                    <a:p>
                      <a:pPr algn="r" fontAlgn="b"/>
                      <a:r>
                        <a:rPr lang="ru-RU" sz="1100" b="1" u="none" strike="noStrike" dirty="0" smtClean="0">
                          <a:solidFill>
                            <a:srgbClr val="FFFF00"/>
                          </a:solidFill>
                          <a:effectLst/>
                        </a:rPr>
                        <a:t>22,05</a:t>
                      </a:r>
                      <a:endParaRPr lang="ru-RU" sz="1100" b="1" i="0" u="none" strike="noStrike" dirty="0">
                        <a:solidFill>
                          <a:srgbClr val="FFFF00"/>
                        </a:solidFill>
                        <a:effectLst/>
                        <a:latin typeface="Calibri"/>
                      </a:endParaRPr>
                    </a:p>
                  </a:txBody>
                  <a:tcPr marL="0" marR="0" marT="0" marB="0" anchor="b">
                    <a:solidFill>
                      <a:schemeClr val="accent2"/>
                    </a:solidFill>
                  </a:tcPr>
                </a:tc>
              </a:tr>
            </a:tbl>
          </a:graphicData>
        </a:graphic>
      </p:graphicFrame>
    </p:spTree>
    <p:extLst>
      <p:ext uri="{BB962C8B-B14F-4D97-AF65-F5344CB8AC3E}">
        <p14:creationId xmlns:p14="http://schemas.microsoft.com/office/powerpoint/2010/main" val="3389056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F546A"/>
        </a:solidFill>
        <a:effectLst/>
      </p:bgPr>
    </p:bg>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3422454828"/>
              </p:ext>
            </p:extLst>
          </p:nvPr>
        </p:nvGraphicFramePr>
        <p:xfrm>
          <a:off x="408705" y="392211"/>
          <a:ext cx="5795890" cy="3077687"/>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flipH="1" flipV="1">
            <a:off x="631391" y="3741997"/>
            <a:ext cx="5148776" cy="12197"/>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flipH="1" flipV="1">
            <a:off x="6271485" y="3754194"/>
            <a:ext cx="5148776" cy="12197"/>
          </a:xfrm>
          <a:prstGeom prst="line">
            <a:avLst/>
          </a:prstGeom>
          <a:ln/>
        </p:spPr>
        <p:style>
          <a:lnRef idx="2">
            <a:schemeClr val="accent2"/>
          </a:lnRef>
          <a:fillRef idx="0">
            <a:schemeClr val="accent2"/>
          </a:fillRef>
          <a:effectRef idx="1">
            <a:schemeClr val="accent2"/>
          </a:effectRef>
          <a:fontRef idx="minor">
            <a:schemeClr val="tx1"/>
          </a:fontRef>
        </p:style>
      </p:cxnSp>
      <p:sp>
        <p:nvSpPr>
          <p:cNvPr id="8" name="Rectangle 7"/>
          <p:cNvSpPr/>
          <p:nvPr/>
        </p:nvSpPr>
        <p:spPr>
          <a:xfrm>
            <a:off x="289237" y="266396"/>
            <a:ext cx="11611611" cy="629817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rot="10800000" flipV="1">
            <a:off x="419376" y="3569529"/>
            <a:ext cx="11372674" cy="2985433"/>
          </a:xfrm>
          <a:prstGeom prst="rect">
            <a:avLst/>
          </a:prstGeom>
        </p:spPr>
        <p:txBody>
          <a:bodyPr wrap="square">
            <a:spAutoFit/>
          </a:bodyPr>
          <a:lstStyle/>
          <a:p>
            <a:pPr algn="just"/>
            <a:r>
              <a:rPr lang="az-Latn-AZ" sz="2400" i="1" dirty="0" smtClean="0">
                <a:solidFill>
                  <a:srgbClr val="FFC000"/>
                </a:solidFill>
              </a:rPr>
              <a:t>	</a:t>
            </a:r>
            <a:endParaRPr lang="az-Latn-AZ" sz="2400" i="1" dirty="0" smtClean="0">
              <a:solidFill>
                <a:srgbClr val="FFC000"/>
              </a:solidFill>
            </a:endParaRPr>
          </a:p>
          <a:p>
            <a:pPr algn="just"/>
            <a:r>
              <a:rPr lang="az-Latn-AZ" sz="2400" i="1" dirty="0">
                <a:solidFill>
                  <a:srgbClr val="FFC000"/>
                </a:solidFill>
              </a:rPr>
              <a:t>	</a:t>
            </a:r>
            <a:r>
              <a:rPr lang="az-Latn-AZ" sz="1400" i="1" dirty="0" smtClean="0">
                <a:solidFill>
                  <a:srgbClr val="FFC000"/>
                </a:solidFill>
              </a:rPr>
              <a:t>P</a:t>
            </a:r>
            <a:r>
              <a:rPr lang="az-Latn-AZ" sz="1400" i="1" dirty="0" smtClean="0">
                <a:solidFill>
                  <a:srgbClr val="FFFF00"/>
                </a:solidFill>
                <a:latin typeface="+mj-lt"/>
              </a:rPr>
              <a:t>ambığın </a:t>
            </a:r>
            <a:r>
              <a:rPr lang="az-Latn-AZ" sz="1400" i="1" dirty="0" smtClean="0">
                <a:solidFill>
                  <a:srgbClr val="FFFF00"/>
                </a:solidFill>
                <a:latin typeface="+mj-lt"/>
              </a:rPr>
              <a:t>sənaye əhəmiyyətli olduğunu nəzərə alıb onun stehsalının artırılmasına xüsusi diqqət </a:t>
            </a:r>
            <a:r>
              <a:rPr lang="az-Latn-AZ" sz="1400" i="1" dirty="0" smtClean="0">
                <a:solidFill>
                  <a:srgbClr val="FFFF00"/>
                </a:solidFill>
                <a:latin typeface="+mj-lt"/>
              </a:rPr>
              <a:t>yetirilməlidir.</a:t>
            </a:r>
            <a:r>
              <a:rPr lang="az-Latn-AZ" sz="1400" i="1" dirty="0">
                <a:solidFill>
                  <a:srgbClr val="FFFF00"/>
                </a:solidFill>
                <a:latin typeface="+mj-lt"/>
              </a:rPr>
              <a:t> </a:t>
            </a:r>
            <a:r>
              <a:rPr lang="az-Latn-AZ" sz="1400" i="1" dirty="0" smtClean="0">
                <a:solidFill>
                  <a:srgbClr val="FFFF00"/>
                </a:solidFill>
                <a:latin typeface="+mj-lt"/>
              </a:rPr>
              <a:t>İ</a:t>
            </a:r>
            <a:r>
              <a:rPr lang="en-US" sz="1400" i="1" dirty="0" err="1" smtClean="0">
                <a:solidFill>
                  <a:srgbClr val="FFFF00"/>
                </a:solidFill>
                <a:latin typeface="+mj-lt"/>
              </a:rPr>
              <a:t>lk</a:t>
            </a:r>
            <a:r>
              <a:rPr lang="en-US" sz="1400" i="1" dirty="0" smtClean="0">
                <a:solidFill>
                  <a:srgbClr val="FFFF00"/>
                </a:solidFill>
                <a:latin typeface="+mj-lt"/>
              </a:rPr>
              <a:t> </a:t>
            </a:r>
            <a:r>
              <a:rPr lang="en-US" sz="1400" i="1" dirty="0" smtClean="0">
                <a:solidFill>
                  <a:srgbClr val="FFFF00"/>
                </a:solidFill>
                <a:latin typeface="+mj-lt"/>
              </a:rPr>
              <a:t>n</a:t>
            </a:r>
            <a:r>
              <a:rPr lang="az-Latn-AZ" sz="1400" i="1" dirty="0" smtClean="0">
                <a:solidFill>
                  <a:srgbClr val="FFFF00"/>
                </a:solidFill>
                <a:latin typeface="+mj-lt"/>
              </a:rPr>
              <a:t>övbədə pambıq üçün əkinə yararlı və əlverişli ərazilərdə əkin sahəsinin seçilməsi eyni zamanda genişləndirilməsi və suvarılan ərazilərin olması vacib məslələrdəndir. Əks təqdirdə isə artımın bele davam etməsi pambığa olan təlabatın ödənilməsinə və idxal səviyyəsinin azaldılmasına eyni zamanda ixrac göstəricisinin artırılmasına heç də yaxşı təsir göstərməyəcək. </a:t>
            </a:r>
            <a:r>
              <a:rPr lang="az-Latn-AZ" sz="1400" i="1" dirty="0">
                <a:solidFill>
                  <a:srgbClr val="FFFF00"/>
                </a:solidFill>
                <a:latin typeface="+mj-lt"/>
              </a:rPr>
              <a:t>Əyər </a:t>
            </a:r>
            <a:r>
              <a:rPr lang="az-Latn-AZ" sz="1400" i="1" dirty="0" smtClean="0">
                <a:solidFill>
                  <a:srgbClr val="FFFF00"/>
                </a:solidFill>
                <a:latin typeface="+mj-lt"/>
              </a:rPr>
              <a:t>alıcılıq qabiliyyətinə uyğun olaraq bazarda və sənaye istehsalında pambıq istehsalı </a:t>
            </a:r>
            <a:r>
              <a:rPr lang="az-Latn-AZ" sz="1400" i="1" dirty="0">
                <a:solidFill>
                  <a:srgbClr val="FFFF00"/>
                </a:solidFill>
                <a:latin typeface="+mj-lt"/>
              </a:rPr>
              <a:t>artırılarsa onda </a:t>
            </a:r>
            <a:r>
              <a:rPr lang="az-Latn-AZ" sz="1400" i="1" dirty="0" smtClean="0">
                <a:solidFill>
                  <a:srgbClr val="FFFF00"/>
                </a:solidFill>
                <a:latin typeface="+mj-lt"/>
              </a:rPr>
              <a:t>qiymət </a:t>
            </a:r>
            <a:r>
              <a:rPr lang="az-Latn-AZ" sz="1400" i="1" dirty="0">
                <a:solidFill>
                  <a:srgbClr val="FFFF00"/>
                </a:solidFill>
                <a:latin typeface="+mj-lt"/>
              </a:rPr>
              <a:t>göstrəriciləri də aşağı enə </a:t>
            </a:r>
            <a:r>
              <a:rPr lang="az-Latn-AZ" sz="1400" i="1" dirty="0" smtClean="0">
                <a:solidFill>
                  <a:srgbClr val="FFFF00"/>
                </a:solidFill>
                <a:latin typeface="+mj-lt"/>
              </a:rPr>
              <a:t>bilərDinamikadan </a:t>
            </a:r>
            <a:r>
              <a:rPr lang="az-Latn-AZ" sz="1400" i="1" dirty="0" smtClean="0">
                <a:solidFill>
                  <a:srgbClr val="FFFF00"/>
                </a:solidFill>
                <a:latin typeface="+mj-lt"/>
              </a:rPr>
              <a:t>göründüyü kimi 2005-ci ildə maksimum pambıq istehsal edilmiş sonradan bu istehsal yenidən tənəzzülə uğramışdır. Hal-hazırda tələb olunan variant isə pambıq istehsalını ölkədə maksimum səviyyəyə çatdırılması, əhalini işlə təmin edilməsi eyni zamanda ölkədə pambıq istehsalı gücünün artırılması vacibdir</a:t>
            </a:r>
            <a:r>
              <a:rPr lang="az-Latn-AZ" sz="1400" i="1" dirty="0">
                <a:solidFill>
                  <a:srgbClr val="FFFF00"/>
                </a:solidFill>
                <a:latin typeface="+mj-lt"/>
              </a:rPr>
              <a:t>. </a:t>
            </a:r>
            <a:endParaRPr lang="az-Latn-AZ" sz="1400" i="1" dirty="0" smtClean="0">
              <a:solidFill>
                <a:srgbClr val="FFFF00"/>
              </a:solidFill>
              <a:latin typeface="+mj-lt"/>
            </a:endParaRPr>
          </a:p>
          <a:p>
            <a:pPr algn="just"/>
            <a:r>
              <a:rPr lang="az-Latn-AZ" sz="1400" i="1" dirty="0">
                <a:solidFill>
                  <a:srgbClr val="FFFF00"/>
                </a:solidFill>
                <a:latin typeface="+mj-lt"/>
              </a:rPr>
              <a:t>	</a:t>
            </a:r>
            <a:r>
              <a:rPr lang="az-Latn-AZ" sz="1400" i="1" dirty="0" smtClean="0">
                <a:solidFill>
                  <a:srgbClr val="FFFF00"/>
                </a:solidFill>
                <a:latin typeface="+mj-lt"/>
              </a:rPr>
              <a:t>Bunlarla </a:t>
            </a:r>
            <a:r>
              <a:rPr lang="az-Latn-AZ" sz="1400" i="1" dirty="0">
                <a:solidFill>
                  <a:srgbClr val="FFFF00"/>
                </a:solidFill>
                <a:latin typeface="+mj-lt"/>
              </a:rPr>
              <a:t>yanaşı, pambıqçılığın istehsalı paralel olaraq, iqtisadiyyatın müxtəlif sahələrinin inkişafını stimullaşdırır. Belə ki, 1 ton xam pambıqdan təqribən 0,3-0,4 ton mahlıc və 0,5 ton çiyid, hər 1 ton çiyidin emalından isə 0,1 ton rafinə edilmiş pambıq yağı və 0,7 ton jmıx alınır.</a:t>
            </a:r>
            <a:endParaRPr lang="ru-RU" sz="1400" i="1" dirty="0">
              <a:solidFill>
                <a:srgbClr val="FFFF00"/>
              </a:solidFill>
              <a:latin typeface="+mj-lt"/>
            </a:endParaRPr>
          </a:p>
        </p:txBody>
      </p:sp>
      <p:sp>
        <p:nvSpPr>
          <p:cNvPr id="3" name="Rectangle 2"/>
          <p:cNvSpPr/>
          <p:nvPr/>
        </p:nvSpPr>
        <p:spPr>
          <a:xfrm>
            <a:off x="3437575" y="318194"/>
            <a:ext cx="6152739" cy="369332"/>
          </a:xfrm>
          <a:prstGeom prst="rect">
            <a:avLst/>
          </a:prstGeom>
        </p:spPr>
        <p:txBody>
          <a:bodyPr wrap="square">
            <a:spAutoFit/>
          </a:bodyPr>
          <a:lstStyle/>
          <a:p>
            <a:pPr algn="ctr"/>
            <a:r>
              <a:rPr lang="az-Latn-AZ" b="1" i="1" dirty="0">
                <a:solidFill>
                  <a:schemeClr val="bg1"/>
                </a:solidFill>
                <a:ea typeface="Calibri"/>
              </a:rPr>
              <a:t>Respublikada </a:t>
            </a:r>
            <a:r>
              <a:rPr lang="az-Latn-AZ" b="1" i="1" dirty="0" smtClean="0">
                <a:solidFill>
                  <a:schemeClr val="bg1"/>
                </a:solidFill>
                <a:ea typeface="Calibri"/>
              </a:rPr>
              <a:t> pambıq </a:t>
            </a:r>
            <a:r>
              <a:rPr lang="az-Latn-AZ" b="1" i="1" dirty="0">
                <a:solidFill>
                  <a:schemeClr val="bg1"/>
                </a:solidFill>
                <a:ea typeface="Calibri"/>
              </a:rPr>
              <a:t>istehsalı (ton)</a:t>
            </a:r>
            <a:endParaRPr lang="ru-RU" i="1" dirty="0">
              <a:solidFill>
                <a:schemeClr val="bg1"/>
              </a:solidFill>
            </a:endParaRPr>
          </a:p>
        </p:txBody>
      </p:sp>
      <p:graphicFrame>
        <p:nvGraphicFramePr>
          <p:cNvPr id="12" name="Диаграмма 7"/>
          <p:cNvGraphicFramePr>
            <a:graphicFrameLocks/>
          </p:cNvGraphicFramePr>
          <p:nvPr>
            <p:extLst>
              <p:ext uri="{D42A27DB-BD31-4B8C-83A1-F6EECF244321}">
                <p14:modId xmlns:p14="http://schemas.microsoft.com/office/powerpoint/2010/main" val="3445530755"/>
              </p:ext>
            </p:extLst>
          </p:nvPr>
        </p:nvGraphicFramePr>
        <p:xfrm>
          <a:off x="534573" y="589280"/>
          <a:ext cx="4484467" cy="3046805"/>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0961" y="579120"/>
            <a:ext cx="3241039" cy="306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328278606"/>
              </p:ext>
            </p:extLst>
          </p:nvPr>
        </p:nvGraphicFramePr>
        <p:xfrm>
          <a:off x="8625840" y="502861"/>
          <a:ext cx="3155538" cy="3143986"/>
        </p:xfrm>
        <a:graphic>
          <a:graphicData uri="http://schemas.openxmlformats.org/drawingml/2006/table">
            <a:tbl>
              <a:tblPr>
                <a:tableStyleId>{5C22544A-7EE6-4342-B048-85BDC9FD1C3A}</a:tableStyleId>
              </a:tblPr>
              <a:tblGrid>
                <a:gridCol w="2046169"/>
                <a:gridCol w="1109369"/>
              </a:tblGrid>
              <a:tr h="367877">
                <a:tc gridSpan="2">
                  <a:txBody>
                    <a:bodyPr/>
                    <a:lstStyle/>
                    <a:p>
                      <a:pPr algn="ctr" fontAlgn="b"/>
                      <a:r>
                        <a:rPr lang="az-Latn-AZ" sz="1100" u="none" strike="noStrike" dirty="0" smtClean="0">
                          <a:effectLst/>
                        </a:rPr>
                        <a:t>Pambıq istehsalının riyazi</a:t>
                      </a:r>
                      <a:r>
                        <a:rPr lang="en-US" sz="1100" u="none" strike="noStrike" dirty="0" smtClean="0">
                          <a:effectLst/>
                        </a:rPr>
                        <a:t> </a:t>
                      </a:r>
                      <a:r>
                        <a:rPr lang="en-US" sz="1100" u="none" strike="noStrike" dirty="0" err="1">
                          <a:effectLst/>
                        </a:rPr>
                        <a:t>statistik</a:t>
                      </a:r>
                      <a:r>
                        <a:rPr lang="en-US" sz="1100" u="none" strike="noStrike" dirty="0">
                          <a:effectLst/>
                        </a:rPr>
                        <a:t> </a:t>
                      </a:r>
                      <a:r>
                        <a:rPr lang="az-Latn-AZ" sz="1100" u="none" strike="noStrike" dirty="0" smtClean="0">
                          <a:effectLst/>
                        </a:rPr>
                        <a:t> xarakteristikası</a:t>
                      </a:r>
                      <a:endParaRPr lang="en-US" sz="1100" b="0" i="0" u="none" strike="noStrike" dirty="0">
                        <a:solidFill>
                          <a:srgbClr val="000000"/>
                        </a:solidFill>
                        <a:effectLst/>
                        <a:latin typeface="Calibri"/>
                      </a:endParaRPr>
                    </a:p>
                  </a:txBody>
                  <a:tcPr marL="0" marR="0" marT="0" marB="0" anchor="b">
                    <a:solidFill>
                      <a:srgbClr val="FF0000"/>
                    </a:solidFill>
                  </a:tcPr>
                </a:tc>
                <a:tc hMerge="1">
                  <a:txBody>
                    <a:bodyPr/>
                    <a:lstStyle/>
                    <a:p>
                      <a:endParaRPr lang="ru-RU"/>
                    </a:p>
                  </a:txBody>
                  <a:tcPr/>
                </a:tc>
              </a:tr>
              <a:tr h="193432">
                <a:tc>
                  <a:txBody>
                    <a:bodyPr/>
                    <a:lstStyle/>
                    <a:p>
                      <a:pPr algn="l" fontAlgn="b"/>
                      <a:r>
                        <a:rPr lang="en-US" sz="1100" u="none" strike="noStrike" dirty="0">
                          <a:effectLst/>
                          <a:latin typeface="+mj-lt"/>
                        </a:rPr>
                        <a:t> </a:t>
                      </a:r>
                      <a:r>
                        <a:rPr lang="en-US" sz="1100" u="none" strike="noStrike" dirty="0" err="1">
                          <a:effectLst/>
                          <a:latin typeface="+mj-lt"/>
                        </a:rPr>
                        <a:t>orta</a:t>
                      </a:r>
                      <a:r>
                        <a:rPr lang="en-US" sz="1100" u="none" strike="noStrike" dirty="0">
                          <a:effectLst/>
                          <a:latin typeface="+mj-lt"/>
                        </a:rPr>
                        <a:t> </a:t>
                      </a:r>
                      <a:r>
                        <a:rPr lang="en-US" sz="1100" u="none" strike="noStrike" dirty="0" err="1">
                          <a:effectLst/>
                          <a:latin typeface="+mj-lt"/>
                        </a:rPr>
                        <a:t>kəmiyyət</a:t>
                      </a:r>
                      <a:endParaRPr lang="en-US" sz="1100" b="0" i="0" u="none" strike="noStrike" dirty="0">
                        <a:solidFill>
                          <a:srgbClr val="000000"/>
                        </a:solidFill>
                        <a:effectLst/>
                        <a:latin typeface="+mj-lt"/>
                      </a:endParaRPr>
                    </a:p>
                  </a:txBody>
                  <a:tcPr marL="0" marR="0" marT="0" marB="0" anchor="b"/>
                </a:tc>
                <a:tc>
                  <a:txBody>
                    <a:bodyPr/>
                    <a:lstStyle/>
                    <a:p>
                      <a:pPr algn="r" fontAlgn="b"/>
                      <a:r>
                        <a:rPr lang="ru-RU" sz="1100" u="none" strike="noStrike" dirty="0" smtClean="0">
                          <a:effectLst/>
                        </a:rPr>
                        <a:t>81018,29</a:t>
                      </a:r>
                      <a:endParaRPr lang="ru-RU" sz="1100" b="0" i="0" u="none" strike="noStrike" dirty="0">
                        <a:solidFill>
                          <a:srgbClr val="000000"/>
                        </a:solidFill>
                        <a:effectLst/>
                        <a:latin typeface="Calibri"/>
                      </a:endParaRPr>
                    </a:p>
                  </a:txBody>
                  <a:tcPr marL="0" marR="0" marT="0" marB="0" anchor="b"/>
                </a:tc>
              </a:tr>
              <a:tr h="367877">
                <a:tc>
                  <a:txBody>
                    <a:bodyPr/>
                    <a:lstStyle/>
                    <a:p>
                      <a:pPr algn="l" fontAlgn="b"/>
                      <a:r>
                        <a:rPr lang="en-US" sz="1100" u="none" strike="noStrike" dirty="0" err="1">
                          <a:effectLst/>
                          <a:latin typeface="+mj-lt"/>
                        </a:rPr>
                        <a:t>orta</a:t>
                      </a:r>
                      <a:r>
                        <a:rPr lang="en-US" sz="1100" u="none" strike="noStrike" dirty="0">
                          <a:effectLst/>
                          <a:latin typeface="+mj-lt"/>
                        </a:rPr>
                        <a:t> </a:t>
                      </a:r>
                      <a:r>
                        <a:rPr lang="en-US" sz="1100" u="none" strike="noStrike" dirty="0" err="1">
                          <a:effectLst/>
                          <a:latin typeface="+mj-lt"/>
                        </a:rPr>
                        <a:t>kəmiyyətin</a:t>
                      </a:r>
                      <a:r>
                        <a:rPr lang="en-US" sz="1100" u="none" strike="noStrike" dirty="0">
                          <a:effectLst/>
                          <a:latin typeface="+mj-lt"/>
                        </a:rPr>
                        <a:t> </a:t>
                      </a:r>
                      <a:r>
                        <a:rPr lang="en-US" sz="1100" u="none" strike="noStrike" dirty="0" err="1">
                          <a:effectLst/>
                          <a:latin typeface="+mj-lt"/>
                        </a:rPr>
                        <a:t>standart</a:t>
                      </a:r>
                      <a:r>
                        <a:rPr lang="en-US" sz="1100" u="none" strike="noStrike" dirty="0">
                          <a:effectLst/>
                          <a:latin typeface="+mj-lt"/>
                        </a:rPr>
                        <a:t> </a:t>
                      </a:r>
                      <a:r>
                        <a:rPr lang="en-US" sz="1100" u="none" strike="noStrike" dirty="0" err="1">
                          <a:effectLst/>
                          <a:latin typeface="+mj-lt"/>
                        </a:rPr>
                        <a:t>xətası</a:t>
                      </a:r>
                      <a:endParaRPr lang="en-US" sz="1100" b="0" i="0" u="none" strike="noStrike" dirty="0">
                        <a:solidFill>
                          <a:srgbClr val="000000"/>
                        </a:solidFill>
                        <a:effectLst/>
                        <a:latin typeface="+mj-lt"/>
                      </a:endParaRPr>
                    </a:p>
                  </a:txBody>
                  <a:tcPr marL="0" marR="0" marT="0" marB="0" anchor="b"/>
                </a:tc>
                <a:tc>
                  <a:txBody>
                    <a:bodyPr/>
                    <a:lstStyle/>
                    <a:p>
                      <a:pPr algn="r" fontAlgn="b"/>
                      <a:r>
                        <a:rPr lang="ru-RU" sz="1100" u="none" strike="noStrike" dirty="0" smtClean="0">
                          <a:effectLst/>
                        </a:rPr>
                        <a:t>10561,87</a:t>
                      </a:r>
                      <a:endParaRPr lang="ru-RU" sz="1100" b="0" i="0" u="none" strike="noStrike" dirty="0">
                        <a:solidFill>
                          <a:srgbClr val="000000"/>
                        </a:solidFill>
                        <a:effectLst/>
                        <a:latin typeface="Calibri"/>
                      </a:endParaRPr>
                    </a:p>
                  </a:txBody>
                  <a:tcPr marL="0" marR="0" marT="0" marB="0" anchor="b"/>
                </a:tc>
              </a:tr>
              <a:tr h="203104">
                <a:tc>
                  <a:txBody>
                    <a:bodyPr/>
                    <a:lstStyle/>
                    <a:p>
                      <a:pPr algn="l" fontAlgn="b"/>
                      <a:r>
                        <a:rPr lang="en-US" sz="1100" u="none" strike="noStrike" dirty="0">
                          <a:effectLst/>
                          <a:latin typeface="+mj-lt"/>
                        </a:rPr>
                        <a:t>Median</a:t>
                      </a:r>
                      <a:endParaRPr lang="en-US" sz="1100" b="0" i="0" u="none" strike="noStrike" dirty="0">
                        <a:solidFill>
                          <a:srgbClr val="000000"/>
                        </a:solidFill>
                        <a:effectLst/>
                        <a:latin typeface="+mj-lt"/>
                      </a:endParaRPr>
                    </a:p>
                  </a:txBody>
                  <a:tcPr marL="0" marR="0" marT="0" marB="0" anchor="b"/>
                </a:tc>
                <a:tc>
                  <a:txBody>
                    <a:bodyPr/>
                    <a:lstStyle/>
                    <a:p>
                      <a:pPr algn="r" fontAlgn="b"/>
                      <a:r>
                        <a:rPr lang="ru-RU" sz="1100" u="none" strike="noStrike">
                          <a:effectLst/>
                        </a:rPr>
                        <a:t>80428</a:t>
                      </a:r>
                      <a:endParaRPr lang="ru-RU" sz="1100" b="0" i="0" u="none" strike="noStrike">
                        <a:solidFill>
                          <a:srgbClr val="000000"/>
                        </a:solidFill>
                        <a:effectLst/>
                        <a:latin typeface="Calibri"/>
                      </a:endParaRPr>
                    </a:p>
                  </a:txBody>
                  <a:tcPr marL="0" marR="0" marT="0" marB="0" anchor="b"/>
                </a:tc>
              </a:tr>
              <a:tr h="193432">
                <a:tc>
                  <a:txBody>
                    <a:bodyPr/>
                    <a:lstStyle/>
                    <a:p>
                      <a:pPr algn="l" fontAlgn="b"/>
                      <a:r>
                        <a:rPr lang="en-US" sz="1100" u="none" strike="noStrike" dirty="0" err="1">
                          <a:effectLst/>
                          <a:latin typeface="+mj-lt"/>
                        </a:rPr>
                        <a:t>Moda</a:t>
                      </a:r>
                      <a:endParaRPr lang="en-US" sz="1100" b="0" i="0" u="none" strike="noStrike" dirty="0">
                        <a:solidFill>
                          <a:srgbClr val="000000"/>
                        </a:solidFill>
                        <a:effectLst/>
                        <a:latin typeface="+mj-lt"/>
                      </a:endParaRPr>
                    </a:p>
                  </a:txBody>
                  <a:tcPr marL="0" marR="0" marT="0" marB="0" anchor="b"/>
                </a:tc>
                <a:tc>
                  <a:txBody>
                    <a:bodyPr/>
                    <a:lstStyle/>
                    <a:p>
                      <a:pPr algn="l" fontAlgn="b"/>
                      <a:r>
                        <a:rPr lang="ru-RU" sz="1100" u="none" strike="noStrike">
                          <a:effectLst/>
                        </a:rPr>
                        <a:t> </a:t>
                      </a:r>
                      <a:endParaRPr lang="ru-RU" sz="1100" b="0" i="0" u="none" strike="noStrike">
                        <a:solidFill>
                          <a:srgbClr val="000000"/>
                        </a:solidFill>
                        <a:effectLst/>
                        <a:latin typeface="Calibri"/>
                      </a:endParaRPr>
                    </a:p>
                  </a:txBody>
                  <a:tcPr marL="0" marR="0" marT="0" marB="0" anchor="b"/>
                </a:tc>
              </a:tr>
              <a:tr h="193432">
                <a:tc>
                  <a:txBody>
                    <a:bodyPr/>
                    <a:lstStyle/>
                    <a:p>
                      <a:pPr algn="l" fontAlgn="b"/>
                      <a:r>
                        <a:rPr lang="en-US" sz="1100" u="none" strike="noStrike" dirty="0" err="1">
                          <a:effectLst/>
                          <a:latin typeface="+mj-lt"/>
                        </a:rPr>
                        <a:t>Standart</a:t>
                      </a:r>
                      <a:r>
                        <a:rPr lang="en-US" sz="1100" u="none" strike="noStrike" dirty="0">
                          <a:effectLst/>
                          <a:latin typeface="+mj-lt"/>
                        </a:rPr>
                        <a:t> </a:t>
                      </a:r>
                      <a:r>
                        <a:rPr lang="en-US" sz="1100" u="none" strike="noStrike" dirty="0" err="1">
                          <a:effectLst/>
                          <a:latin typeface="+mj-lt"/>
                        </a:rPr>
                        <a:t>kənarlaşma</a:t>
                      </a:r>
                      <a:endParaRPr lang="en-US" sz="1100" b="0" i="0" u="none" strike="noStrike" dirty="0">
                        <a:solidFill>
                          <a:srgbClr val="000000"/>
                        </a:solidFill>
                        <a:effectLst/>
                        <a:latin typeface="+mj-lt"/>
                      </a:endParaRPr>
                    </a:p>
                  </a:txBody>
                  <a:tcPr marL="0" marR="0" marT="0" marB="0" anchor="b"/>
                </a:tc>
                <a:tc>
                  <a:txBody>
                    <a:bodyPr/>
                    <a:lstStyle/>
                    <a:p>
                      <a:pPr algn="r" fontAlgn="b"/>
                      <a:r>
                        <a:rPr lang="ru-RU" sz="1100" u="none" strike="noStrike" dirty="0" smtClean="0">
                          <a:effectLst/>
                        </a:rPr>
                        <a:t>43547,72</a:t>
                      </a:r>
                      <a:endParaRPr lang="ru-RU" sz="1100" b="0" i="0" u="none" strike="noStrike" dirty="0">
                        <a:solidFill>
                          <a:srgbClr val="000000"/>
                        </a:solidFill>
                        <a:effectLst/>
                        <a:latin typeface="Calibri"/>
                      </a:endParaRPr>
                    </a:p>
                  </a:txBody>
                  <a:tcPr marL="0" marR="0" marT="0" marB="0" anchor="b"/>
                </a:tc>
              </a:tr>
              <a:tr h="203104">
                <a:tc>
                  <a:txBody>
                    <a:bodyPr/>
                    <a:lstStyle/>
                    <a:p>
                      <a:pPr algn="l" fontAlgn="b"/>
                      <a:r>
                        <a:rPr lang="en-US" sz="1100" u="none" strike="noStrike" dirty="0" err="1">
                          <a:effectLst/>
                          <a:latin typeface="+mj-lt"/>
                        </a:rPr>
                        <a:t>Dispersiya</a:t>
                      </a:r>
                      <a:endParaRPr lang="en-US" sz="1100" b="0" i="0" u="none" strike="noStrike" dirty="0">
                        <a:solidFill>
                          <a:srgbClr val="000000"/>
                        </a:solidFill>
                        <a:effectLst/>
                        <a:latin typeface="+mj-lt"/>
                      </a:endParaRPr>
                    </a:p>
                  </a:txBody>
                  <a:tcPr marL="0" marR="0" marT="0" marB="0" anchor="b"/>
                </a:tc>
                <a:tc>
                  <a:txBody>
                    <a:bodyPr/>
                    <a:lstStyle/>
                    <a:p>
                      <a:pPr algn="r" fontAlgn="b"/>
                      <a:r>
                        <a:rPr lang="ru-RU" sz="1100" u="none" strike="noStrike" dirty="0">
                          <a:effectLst/>
                        </a:rPr>
                        <a:t>1896404274</a:t>
                      </a:r>
                      <a:endParaRPr lang="ru-RU" sz="1100" b="0" i="0" u="none" strike="noStrike" dirty="0">
                        <a:solidFill>
                          <a:srgbClr val="000000"/>
                        </a:solidFill>
                        <a:effectLst/>
                        <a:latin typeface="Calibri"/>
                      </a:endParaRPr>
                    </a:p>
                  </a:txBody>
                  <a:tcPr marL="0" marR="0" marT="0" marB="0" anchor="b"/>
                </a:tc>
              </a:tr>
              <a:tr h="203104">
                <a:tc>
                  <a:txBody>
                    <a:bodyPr/>
                    <a:lstStyle/>
                    <a:p>
                      <a:pPr algn="l" fontAlgn="b"/>
                      <a:r>
                        <a:rPr lang="en-US" sz="1100" u="none" strike="noStrike" dirty="0" err="1">
                          <a:effectLst/>
                          <a:latin typeface="+mj-lt"/>
                        </a:rPr>
                        <a:t>variasiya</a:t>
                      </a:r>
                      <a:r>
                        <a:rPr lang="en-US" sz="1100" u="none" strike="noStrike" dirty="0">
                          <a:effectLst/>
                          <a:latin typeface="+mj-lt"/>
                        </a:rPr>
                        <a:t> </a:t>
                      </a:r>
                      <a:r>
                        <a:rPr lang="en-US" sz="1100" u="none" strike="noStrike" dirty="0" err="1">
                          <a:effectLst/>
                          <a:latin typeface="+mj-lt"/>
                        </a:rPr>
                        <a:t>genisliyi</a:t>
                      </a:r>
                      <a:endParaRPr lang="en-US" sz="1100" b="0" i="0" u="none" strike="noStrike" dirty="0">
                        <a:solidFill>
                          <a:srgbClr val="000000"/>
                        </a:solidFill>
                        <a:effectLst/>
                        <a:latin typeface="+mj-lt"/>
                      </a:endParaRPr>
                    </a:p>
                  </a:txBody>
                  <a:tcPr marL="0" marR="0" marT="0" marB="0" anchor="b"/>
                </a:tc>
                <a:tc>
                  <a:txBody>
                    <a:bodyPr/>
                    <a:lstStyle/>
                    <a:p>
                      <a:pPr algn="r" fontAlgn="b"/>
                      <a:r>
                        <a:rPr lang="ru-RU" sz="1100" u="none" strike="noStrike" dirty="0">
                          <a:effectLst/>
                        </a:rPr>
                        <a:t>164718</a:t>
                      </a:r>
                      <a:endParaRPr lang="ru-RU" sz="1100" b="0" i="0" u="none" strike="noStrike" dirty="0">
                        <a:solidFill>
                          <a:srgbClr val="000000"/>
                        </a:solidFill>
                        <a:effectLst/>
                        <a:latin typeface="Calibri"/>
                      </a:endParaRPr>
                    </a:p>
                  </a:txBody>
                  <a:tcPr marL="0" marR="0" marT="0" marB="0" anchor="b"/>
                </a:tc>
              </a:tr>
              <a:tr h="203104">
                <a:tc>
                  <a:txBody>
                    <a:bodyPr/>
                    <a:lstStyle/>
                    <a:p>
                      <a:pPr algn="l" fontAlgn="b"/>
                      <a:r>
                        <a:rPr lang="en-US" sz="1100" u="none" strike="noStrike" dirty="0">
                          <a:effectLst/>
                          <a:latin typeface="+mj-lt"/>
                        </a:rPr>
                        <a:t>Minimum</a:t>
                      </a:r>
                      <a:endParaRPr lang="en-US" sz="1100" b="0" i="0" u="none" strike="noStrike" dirty="0">
                        <a:solidFill>
                          <a:srgbClr val="000000"/>
                        </a:solidFill>
                        <a:effectLst/>
                        <a:latin typeface="+mj-lt"/>
                      </a:endParaRPr>
                    </a:p>
                  </a:txBody>
                  <a:tcPr marL="0" marR="0" marT="0" marB="0" anchor="b"/>
                </a:tc>
                <a:tc>
                  <a:txBody>
                    <a:bodyPr/>
                    <a:lstStyle/>
                    <a:p>
                      <a:pPr algn="r" fontAlgn="b"/>
                      <a:r>
                        <a:rPr lang="ru-RU" sz="1100" u="none" strike="noStrike">
                          <a:effectLst/>
                        </a:rPr>
                        <a:t>31898</a:t>
                      </a:r>
                      <a:endParaRPr lang="ru-RU" sz="1100" b="0" i="0" u="none" strike="noStrike">
                        <a:solidFill>
                          <a:srgbClr val="000000"/>
                        </a:solidFill>
                        <a:effectLst/>
                        <a:latin typeface="Calibri"/>
                      </a:endParaRPr>
                    </a:p>
                  </a:txBody>
                  <a:tcPr marL="0" marR="0" marT="0" marB="0" anchor="b"/>
                </a:tc>
              </a:tr>
              <a:tr h="203104">
                <a:tc>
                  <a:txBody>
                    <a:bodyPr/>
                    <a:lstStyle/>
                    <a:p>
                      <a:pPr algn="l" fontAlgn="b"/>
                      <a:r>
                        <a:rPr lang="en-US" sz="1100" u="none" strike="noStrike" dirty="0">
                          <a:effectLst/>
                          <a:latin typeface="+mj-lt"/>
                        </a:rPr>
                        <a:t>Maximum</a:t>
                      </a:r>
                      <a:endParaRPr lang="en-US" sz="1100" b="0" i="0" u="none" strike="noStrike" dirty="0">
                        <a:solidFill>
                          <a:srgbClr val="000000"/>
                        </a:solidFill>
                        <a:effectLst/>
                        <a:latin typeface="+mj-lt"/>
                      </a:endParaRPr>
                    </a:p>
                  </a:txBody>
                  <a:tcPr marL="0" marR="0" marT="0" marB="0" anchor="b"/>
                </a:tc>
                <a:tc>
                  <a:txBody>
                    <a:bodyPr/>
                    <a:lstStyle/>
                    <a:p>
                      <a:pPr algn="r" fontAlgn="b"/>
                      <a:r>
                        <a:rPr lang="ru-RU" sz="1100" u="none" strike="noStrike">
                          <a:effectLst/>
                        </a:rPr>
                        <a:t>196616</a:t>
                      </a:r>
                      <a:endParaRPr lang="ru-RU" sz="1100" b="0" i="0" u="none" strike="noStrike">
                        <a:solidFill>
                          <a:srgbClr val="000000"/>
                        </a:solidFill>
                        <a:effectLst/>
                        <a:latin typeface="Calibri"/>
                      </a:endParaRPr>
                    </a:p>
                  </a:txBody>
                  <a:tcPr marL="0" marR="0" marT="0" marB="0" anchor="b"/>
                </a:tc>
              </a:tr>
              <a:tr h="203104">
                <a:tc>
                  <a:txBody>
                    <a:bodyPr/>
                    <a:lstStyle/>
                    <a:p>
                      <a:pPr algn="l" fontAlgn="b"/>
                      <a:r>
                        <a:rPr lang="en-US" sz="1100" u="none" strike="noStrike" dirty="0" err="1">
                          <a:effectLst/>
                          <a:latin typeface="+mj-lt"/>
                        </a:rPr>
                        <a:t>Cəmi</a:t>
                      </a:r>
                      <a:endParaRPr lang="en-US" sz="1100" b="0" i="0" u="none" strike="noStrike" dirty="0">
                        <a:solidFill>
                          <a:srgbClr val="000000"/>
                        </a:solidFill>
                        <a:effectLst/>
                        <a:latin typeface="+mj-lt"/>
                      </a:endParaRPr>
                    </a:p>
                  </a:txBody>
                  <a:tcPr marL="0" marR="0" marT="0" marB="0" anchor="b"/>
                </a:tc>
                <a:tc>
                  <a:txBody>
                    <a:bodyPr/>
                    <a:lstStyle/>
                    <a:p>
                      <a:pPr algn="r" fontAlgn="b"/>
                      <a:r>
                        <a:rPr lang="ru-RU" sz="1100" u="none" strike="noStrike">
                          <a:effectLst/>
                        </a:rPr>
                        <a:t>1377311</a:t>
                      </a:r>
                      <a:endParaRPr lang="ru-RU" sz="1100" b="0" i="0" u="none" strike="noStrike">
                        <a:solidFill>
                          <a:srgbClr val="000000"/>
                        </a:solidFill>
                        <a:effectLst/>
                        <a:latin typeface="Calibri"/>
                      </a:endParaRPr>
                    </a:p>
                  </a:txBody>
                  <a:tcPr marL="0" marR="0" marT="0" marB="0" anchor="b"/>
                </a:tc>
              </a:tr>
              <a:tr h="203104">
                <a:tc>
                  <a:txBody>
                    <a:bodyPr/>
                    <a:lstStyle/>
                    <a:p>
                      <a:pPr algn="l" fontAlgn="b"/>
                      <a:r>
                        <a:rPr lang="en-US" sz="1100" u="none" strike="noStrike" dirty="0" err="1">
                          <a:effectLst/>
                          <a:latin typeface="+mj-lt"/>
                        </a:rPr>
                        <a:t>Sayı</a:t>
                      </a:r>
                      <a:endParaRPr lang="en-US" sz="1100" b="0" i="0" u="none" strike="noStrike" dirty="0">
                        <a:solidFill>
                          <a:srgbClr val="000000"/>
                        </a:solidFill>
                        <a:effectLst/>
                        <a:latin typeface="+mj-lt"/>
                      </a:endParaRPr>
                    </a:p>
                  </a:txBody>
                  <a:tcPr marL="0" marR="0" marT="0" marB="0" anchor="b"/>
                </a:tc>
                <a:tc>
                  <a:txBody>
                    <a:bodyPr/>
                    <a:lstStyle/>
                    <a:p>
                      <a:pPr algn="r" fontAlgn="b"/>
                      <a:r>
                        <a:rPr lang="ru-RU" sz="1100" u="none" strike="noStrike">
                          <a:effectLst/>
                        </a:rPr>
                        <a:t>17</a:t>
                      </a:r>
                      <a:endParaRPr lang="ru-RU" sz="1100" b="0" i="0" u="none" strike="noStrike">
                        <a:solidFill>
                          <a:srgbClr val="000000"/>
                        </a:solidFill>
                        <a:effectLst/>
                        <a:latin typeface="Calibri"/>
                      </a:endParaRPr>
                    </a:p>
                  </a:txBody>
                  <a:tcPr marL="0" marR="0" marT="0" marB="0" anchor="b"/>
                </a:tc>
              </a:tr>
              <a:tr h="203104">
                <a:tc>
                  <a:txBody>
                    <a:bodyPr/>
                    <a:lstStyle/>
                    <a:p>
                      <a:pPr algn="l" fontAlgn="b"/>
                      <a:r>
                        <a:rPr lang="en-US" sz="1100" u="none" strike="noStrike" dirty="0" err="1">
                          <a:effectLst/>
                          <a:latin typeface="+mj-lt"/>
                        </a:rPr>
                        <a:t>Etibarlılıq</a:t>
                      </a:r>
                      <a:r>
                        <a:rPr lang="en-US" sz="1100" u="none" strike="noStrike" dirty="0">
                          <a:effectLst/>
                          <a:latin typeface="+mj-lt"/>
                        </a:rPr>
                        <a:t> </a:t>
                      </a:r>
                      <a:r>
                        <a:rPr lang="en-US" sz="1100" u="none" strike="noStrike" dirty="0" err="1">
                          <a:effectLst/>
                          <a:latin typeface="+mj-lt"/>
                        </a:rPr>
                        <a:t>əmsalı</a:t>
                      </a:r>
                      <a:endParaRPr lang="en-US" sz="1100" b="0" i="0" u="none" strike="noStrike" dirty="0">
                        <a:solidFill>
                          <a:srgbClr val="000000"/>
                        </a:solidFill>
                        <a:effectLst/>
                        <a:latin typeface="+mj-lt"/>
                      </a:endParaRPr>
                    </a:p>
                  </a:txBody>
                  <a:tcPr marL="0" marR="0" marT="0" marB="0" anchor="b"/>
                </a:tc>
                <a:tc>
                  <a:txBody>
                    <a:bodyPr/>
                    <a:lstStyle/>
                    <a:p>
                      <a:pPr algn="r" fontAlgn="b"/>
                      <a:r>
                        <a:rPr lang="ru-RU" sz="1100" u="none" strike="noStrike" dirty="0" smtClean="0">
                          <a:effectLst/>
                        </a:rPr>
                        <a:t>22390,17</a:t>
                      </a:r>
                      <a:endParaRPr lang="ru-RU" sz="1100" b="0" i="0" u="none" strike="noStrike" dirty="0">
                        <a:solidFill>
                          <a:srgbClr val="000000"/>
                        </a:solidFill>
                        <a:effectLst/>
                        <a:latin typeface="Calibri"/>
                      </a:endParaRPr>
                    </a:p>
                  </a:txBody>
                  <a:tcPr marL="0" marR="0" marT="0" marB="0" anchor="b"/>
                </a:tc>
              </a:tr>
              <a:tr h="203104">
                <a:tc>
                  <a:txBody>
                    <a:bodyPr/>
                    <a:lstStyle/>
                    <a:p>
                      <a:pPr algn="l" fontAlgn="b"/>
                      <a:r>
                        <a:rPr lang="en-US" sz="1100" u="none" strike="noStrike" dirty="0" err="1">
                          <a:effectLst/>
                          <a:latin typeface="+mj-lt"/>
                        </a:rPr>
                        <a:t>variasiya</a:t>
                      </a:r>
                      <a:r>
                        <a:rPr lang="en-US" sz="1100" u="none" strike="noStrike" dirty="0">
                          <a:effectLst/>
                          <a:latin typeface="+mj-lt"/>
                        </a:rPr>
                        <a:t> </a:t>
                      </a:r>
                      <a:r>
                        <a:rPr lang="en-US" sz="1100" u="none" strike="noStrike" dirty="0" err="1">
                          <a:effectLst/>
                          <a:latin typeface="+mj-lt"/>
                        </a:rPr>
                        <a:t>genisliyi</a:t>
                      </a:r>
                      <a:endParaRPr lang="en-US" sz="1100" b="0" i="0" u="none" strike="noStrike" dirty="0">
                        <a:solidFill>
                          <a:srgbClr val="000000"/>
                        </a:solidFill>
                        <a:effectLst/>
                        <a:latin typeface="+mj-lt"/>
                      </a:endParaRPr>
                    </a:p>
                  </a:txBody>
                  <a:tcPr marL="0" marR="0" marT="0" marB="0" anchor="b"/>
                </a:tc>
                <a:tc>
                  <a:txBody>
                    <a:bodyPr/>
                    <a:lstStyle/>
                    <a:p>
                      <a:pPr algn="r" fontAlgn="b"/>
                      <a:r>
                        <a:rPr lang="ru-RU" sz="1100" u="none" strike="noStrike" dirty="0" smtClean="0">
                          <a:effectLst/>
                        </a:rPr>
                        <a:t>53,75</a:t>
                      </a:r>
                      <a:endParaRPr lang="ru-RU" sz="1100" b="0" i="0" u="none" strike="noStrike" dirty="0">
                        <a:solidFill>
                          <a:srgbClr val="000000"/>
                        </a:solidFill>
                        <a:effectLst/>
                        <a:latin typeface="Calibri"/>
                      </a:endParaRPr>
                    </a:p>
                  </a:txBody>
                  <a:tcPr marL="0" marR="0" marT="0" marB="0" anchor="b"/>
                </a:tc>
              </a:tr>
            </a:tbl>
          </a:graphicData>
        </a:graphic>
      </p:graphicFrame>
    </p:spTree>
    <p:extLst>
      <p:ext uri="{BB962C8B-B14F-4D97-AF65-F5344CB8AC3E}">
        <p14:creationId xmlns:p14="http://schemas.microsoft.com/office/powerpoint/2010/main" val="1432833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F546A"/>
        </a:solidFill>
        <a:effectLst/>
      </p:bgPr>
    </p:bg>
    <p:spTree>
      <p:nvGrpSpPr>
        <p:cNvPr id="1" name=""/>
        <p:cNvGrpSpPr/>
        <p:nvPr/>
      </p:nvGrpSpPr>
      <p:grpSpPr>
        <a:xfrm>
          <a:off x="0" y="0"/>
          <a:ext cx="0" cy="0"/>
          <a:chOff x="0" y="0"/>
          <a:chExt cx="0" cy="0"/>
        </a:xfrm>
      </p:grpSpPr>
      <p:sp>
        <p:nvSpPr>
          <p:cNvPr id="5" name="Rectangle 4"/>
          <p:cNvSpPr/>
          <p:nvPr/>
        </p:nvSpPr>
        <p:spPr>
          <a:xfrm>
            <a:off x="520504" y="3481821"/>
            <a:ext cx="10938971" cy="1754326"/>
          </a:xfrm>
          <a:prstGeom prst="rect">
            <a:avLst/>
          </a:prstGeom>
        </p:spPr>
        <p:txBody>
          <a:bodyPr wrap="square">
            <a:spAutoFit/>
          </a:bodyPr>
          <a:lstStyle/>
          <a:p>
            <a:pPr algn="just"/>
            <a:r>
              <a:rPr lang="az-Latn-AZ" sz="1200" dirty="0" smtClean="0">
                <a:solidFill>
                  <a:srgbClr val="ECECEC"/>
                </a:solidFill>
              </a:rPr>
              <a:t> </a:t>
            </a:r>
          </a:p>
          <a:p>
            <a:pPr algn="just"/>
            <a:endParaRPr lang="az-Latn-AZ" sz="1600" dirty="0">
              <a:solidFill>
                <a:srgbClr val="ECECEC"/>
              </a:solidFill>
              <a:latin typeface="+mj-lt"/>
            </a:endParaRPr>
          </a:p>
          <a:p>
            <a:pPr algn="just"/>
            <a:endParaRPr lang="az-Latn-AZ" sz="1600" dirty="0" smtClean="0">
              <a:solidFill>
                <a:srgbClr val="ECECEC"/>
              </a:solidFill>
              <a:latin typeface="+mj-lt"/>
            </a:endParaRPr>
          </a:p>
          <a:p>
            <a:pPr algn="just"/>
            <a:endParaRPr lang="az-Latn-AZ" sz="1600" dirty="0">
              <a:solidFill>
                <a:srgbClr val="ECECEC"/>
              </a:solidFill>
              <a:latin typeface="+mj-lt"/>
            </a:endParaRPr>
          </a:p>
          <a:p>
            <a:pPr algn="just"/>
            <a:endParaRPr lang="az-Latn-AZ" sz="1600" dirty="0" smtClean="0">
              <a:solidFill>
                <a:srgbClr val="ECECEC"/>
              </a:solidFill>
              <a:latin typeface="+mj-lt"/>
            </a:endParaRPr>
          </a:p>
          <a:p>
            <a:pPr algn="just"/>
            <a:endParaRPr lang="az-Latn-AZ" sz="1600" dirty="0">
              <a:solidFill>
                <a:srgbClr val="ECECEC"/>
              </a:solidFill>
              <a:latin typeface="+mj-lt"/>
            </a:endParaRPr>
          </a:p>
          <a:p>
            <a:pPr algn="just"/>
            <a:endParaRPr lang="en-US" sz="1600" dirty="0">
              <a:solidFill>
                <a:srgbClr val="ECECEC"/>
              </a:solidFill>
              <a:latin typeface="+mj-lt"/>
            </a:endParaRPr>
          </a:p>
        </p:txBody>
      </p:sp>
      <p:cxnSp>
        <p:nvCxnSpPr>
          <p:cNvPr id="10" name="Straight Connector 9"/>
          <p:cNvCxnSpPr/>
          <p:nvPr/>
        </p:nvCxnSpPr>
        <p:spPr>
          <a:xfrm flipH="1" flipV="1">
            <a:off x="520504" y="3802277"/>
            <a:ext cx="10733650" cy="6098"/>
          </a:xfrm>
          <a:prstGeom prst="line">
            <a:avLst/>
          </a:prstGeom>
          <a:ln w="38100">
            <a:solidFill>
              <a:srgbClr val="DE5B42"/>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89237" y="266396"/>
            <a:ext cx="11611611" cy="629817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45728" y="3808375"/>
            <a:ext cx="11098628" cy="2739211"/>
          </a:xfrm>
          <a:prstGeom prst="rect">
            <a:avLst/>
          </a:prstGeom>
        </p:spPr>
        <p:txBody>
          <a:bodyPr wrap="square">
            <a:spAutoFit/>
          </a:bodyPr>
          <a:lstStyle/>
          <a:p>
            <a:pPr algn="just"/>
            <a:r>
              <a:rPr lang="az-Latn-AZ" sz="1600" b="1" i="1" dirty="0">
                <a:solidFill>
                  <a:srgbClr val="ECECEC"/>
                </a:solidFill>
              </a:rPr>
              <a:t>	</a:t>
            </a:r>
            <a:endParaRPr lang="az-Latn-AZ" sz="1600" b="1" i="1" dirty="0" smtClean="0">
              <a:solidFill>
                <a:srgbClr val="ECECEC"/>
              </a:solidFill>
            </a:endParaRPr>
          </a:p>
          <a:p>
            <a:pPr algn="just"/>
            <a:r>
              <a:rPr lang="az-Latn-AZ" sz="1600" b="1" i="1" dirty="0">
                <a:solidFill>
                  <a:srgbClr val="ECECEC"/>
                </a:solidFill>
              </a:rPr>
              <a:t>	</a:t>
            </a:r>
            <a:r>
              <a:rPr lang="az-Latn-AZ" sz="1400" b="1" i="1" dirty="0" smtClean="0">
                <a:solidFill>
                  <a:srgbClr val="FFFF00"/>
                </a:solidFill>
              </a:rPr>
              <a:t>Pambıq </a:t>
            </a:r>
            <a:r>
              <a:rPr lang="az-Latn-AZ" sz="1400" b="1" i="1" dirty="0" smtClean="0">
                <a:solidFill>
                  <a:srgbClr val="FFFF00"/>
                </a:solidFill>
              </a:rPr>
              <a:t>bitkisinin istehsalçı qiymətləri müqayisəli şəkildə verilmişdir. </a:t>
            </a:r>
            <a:r>
              <a:rPr lang="en-US" sz="1400" b="1" i="1" dirty="0" err="1" smtClean="0">
                <a:solidFill>
                  <a:srgbClr val="FFFF00"/>
                </a:solidFill>
              </a:rPr>
              <a:t>Dinamikadan</a:t>
            </a:r>
            <a:r>
              <a:rPr lang="en-US" sz="1400" b="1" i="1" dirty="0" smtClean="0">
                <a:solidFill>
                  <a:srgbClr val="FFFF00"/>
                </a:solidFill>
              </a:rPr>
              <a:t> </a:t>
            </a:r>
            <a:r>
              <a:rPr lang="en-US" sz="1400" b="1" i="1" dirty="0" err="1" smtClean="0">
                <a:solidFill>
                  <a:srgbClr val="FFFF00"/>
                </a:solidFill>
              </a:rPr>
              <a:t>göründüyü</a:t>
            </a:r>
            <a:r>
              <a:rPr lang="en-US" sz="1400" b="1" i="1" dirty="0" smtClean="0">
                <a:solidFill>
                  <a:srgbClr val="FFFF00"/>
                </a:solidFill>
              </a:rPr>
              <a:t> </a:t>
            </a:r>
            <a:r>
              <a:rPr lang="en-US" sz="1400" b="1" i="1" dirty="0" err="1" smtClean="0">
                <a:solidFill>
                  <a:srgbClr val="FFFF00"/>
                </a:solidFill>
              </a:rPr>
              <a:t>kimi</a:t>
            </a:r>
            <a:r>
              <a:rPr lang="en-US" sz="1400" b="1" i="1" dirty="0" smtClean="0">
                <a:solidFill>
                  <a:srgbClr val="FFFF00"/>
                </a:solidFill>
              </a:rPr>
              <a:t> </a:t>
            </a:r>
            <a:r>
              <a:rPr lang="en-US" sz="1400" b="1" i="1" dirty="0" err="1" smtClean="0">
                <a:solidFill>
                  <a:srgbClr val="FFFF00"/>
                </a:solidFill>
              </a:rPr>
              <a:t>istehsalçı</a:t>
            </a:r>
            <a:r>
              <a:rPr lang="en-US" sz="1400" b="1" i="1" dirty="0" smtClean="0">
                <a:solidFill>
                  <a:srgbClr val="FFFF00"/>
                </a:solidFill>
              </a:rPr>
              <a:t> </a:t>
            </a:r>
            <a:r>
              <a:rPr lang="en-US" sz="1400" b="1" i="1" dirty="0" err="1" smtClean="0">
                <a:solidFill>
                  <a:srgbClr val="FFFF00"/>
                </a:solidFill>
              </a:rPr>
              <a:t>qiymətləri</a:t>
            </a:r>
            <a:r>
              <a:rPr lang="en-US" sz="1400" b="1" i="1" dirty="0" smtClean="0">
                <a:solidFill>
                  <a:srgbClr val="FFFF00"/>
                </a:solidFill>
              </a:rPr>
              <a:t> </a:t>
            </a:r>
            <a:r>
              <a:rPr lang="az-Latn-AZ" sz="1400" b="1" i="1" dirty="0" smtClean="0">
                <a:solidFill>
                  <a:srgbClr val="FFFF00"/>
                </a:solidFill>
              </a:rPr>
              <a:t> hər bir il üçün hesablanmışdır. Bildiyimiz </a:t>
            </a:r>
            <a:r>
              <a:rPr lang="en-US" sz="1400" b="1" i="1" dirty="0" err="1" smtClean="0">
                <a:solidFill>
                  <a:srgbClr val="FFFF00"/>
                </a:solidFill>
              </a:rPr>
              <a:t>kimi</a:t>
            </a:r>
            <a:r>
              <a:rPr lang="en-US" sz="1400" b="1" i="1" dirty="0" smtClean="0">
                <a:solidFill>
                  <a:srgbClr val="FFFF00"/>
                </a:solidFill>
              </a:rPr>
              <a:t> </a:t>
            </a:r>
            <a:r>
              <a:rPr lang="en-US" sz="1400" b="1" i="1" dirty="0" err="1" smtClean="0">
                <a:solidFill>
                  <a:srgbClr val="FFFF00"/>
                </a:solidFill>
              </a:rPr>
              <a:t>qiymətlər</a:t>
            </a:r>
            <a:r>
              <a:rPr lang="en-US" sz="1400" b="1" i="1" dirty="0" smtClean="0">
                <a:solidFill>
                  <a:srgbClr val="FFFF00"/>
                </a:solidFill>
              </a:rPr>
              <a:t> </a:t>
            </a:r>
            <a:r>
              <a:rPr lang="en-US" sz="1400" b="1" i="1" dirty="0" err="1" smtClean="0">
                <a:solidFill>
                  <a:srgbClr val="FFFF00"/>
                </a:solidFill>
              </a:rPr>
              <a:t>istehsal</a:t>
            </a:r>
            <a:r>
              <a:rPr lang="en-US" sz="1400" b="1" i="1" dirty="0" smtClean="0">
                <a:solidFill>
                  <a:srgbClr val="FFFF00"/>
                </a:solidFill>
              </a:rPr>
              <a:t> </a:t>
            </a:r>
            <a:r>
              <a:rPr lang="en-US" sz="1400" b="1" i="1" dirty="0" err="1" smtClean="0">
                <a:solidFill>
                  <a:srgbClr val="FFFF00"/>
                </a:solidFill>
              </a:rPr>
              <a:t>həcminə</a:t>
            </a:r>
            <a:r>
              <a:rPr lang="en-US" sz="1400" b="1" i="1" dirty="0" smtClean="0">
                <a:solidFill>
                  <a:srgbClr val="FFFF00"/>
                </a:solidFill>
              </a:rPr>
              <a:t> </a:t>
            </a:r>
            <a:r>
              <a:rPr lang="en-US" sz="1400" b="1" i="1" dirty="0" err="1" smtClean="0">
                <a:solidFill>
                  <a:srgbClr val="FFFF00"/>
                </a:solidFill>
              </a:rPr>
              <a:t>görə</a:t>
            </a:r>
            <a:r>
              <a:rPr lang="en-US" sz="1400" b="1" i="1" dirty="0" smtClean="0">
                <a:solidFill>
                  <a:srgbClr val="FFFF00"/>
                </a:solidFill>
              </a:rPr>
              <a:t> </a:t>
            </a:r>
            <a:r>
              <a:rPr lang="en-US" sz="1400" b="1" i="1" dirty="0" err="1" smtClean="0">
                <a:solidFill>
                  <a:srgbClr val="FFFF00"/>
                </a:solidFill>
              </a:rPr>
              <a:t>uyğunlaşdırılmış</a:t>
            </a:r>
            <a:r>
              <a:rPr lang="en-US" sz="1400" b="1" i="1" dirty="0" smtClean="0">
                <a:solidFill>
                  <a:srgbClr val="FFFF00"/>
                </a:solidFill>
              </a:rPr>
              <a:t> </a:t>
            </a:r>
            <a:r>
              <a:rPr lang="en-US" sz="1400" b="1" i="1" dirty="0" err="1" smtClean="0">
                <a:solidFill>
                  <a:srgbClr val="FFFF00"/>
                </a:solidFill>
              </a:rPr>
              <a:t>və</a:t>
            </a:r>
            <a:r>
              <a:rPr lang="en-US" sz="1400" b="1" i="1" dirty="0" smtClean="0">
                <a:solidFill>
                  <a:srgbClr val="FFFF00"/>
                </a:solidFill>
              </a:rPr>
              <a:t> </a:t>
            </a:r>
            <a:r>
              <a:rPr lang="en-US" sz="1400" b="1" i="1" dirty="0" err="1" smtClean="0">
                <a:solidFill>
                  <a:srgbClr val="FFFF00"/>
                </a:solidFill>
              </a:rPr>
              <a:t>hesablanmışdır</a:t>
            </a:r>
            <a:r>
              <a:rPr lang="en-US" sz="1400" b="1" i="1" dirty="0" smtClean="0">
                <a:solidFill>
                  <a:srgbClr val="FFFF00"/>
                </a:solidFill>
              </a:rPr>
              <a:t>.</a:t>
            </a:r>
            <a:r>
              <a:rPr lang="az-Latn-AZ" sz="1400" b="1" i="1" dirty="0" smtClean="0">
                <a:solidFill>
                  <a:srgbClr val="FFFF00"/>
                </a:solidFill>
              </a:rPr>
              <a:t> </a:t>
            </a:r>
            <a:r>
              <a:rPr lang="az-Latn-AZ" sz="1400" b="1" i="1" dirty="0" smtClean="0">
                <a:solidFill>
                  <a:srgbClr val="FFFF00"/>
                </a:solidFill>
              </a:rPr>
              <a:t> </a:t>
            </a:r>
            <a:endParaRPr lang="en-US" sz="1400" b="1" i="1" dirty="0" smtClean="0">
              <a:solidFill>
                <a:srgbClr val="FFFF00"/>
              </a:solidFill>
            </a:endParaRPr>
          </a:p>
          <a:p>
            <a:pPr algn="just"/>
            <a:r>
              <a:rPr lang="az-Latn-AZ" sz="1400" b="1" i="1" dirty="0" smtClean="0">
                <a:solidFill>
                  <a:srgbClr val="FFFF00"/>
                </a:solidFill>
              </a:rPr>
              <a:t>	Pambığın </a:t>
            </a:r>
            <a:r>
              <a:rPr lang="en-US" sz="1400" b="1" i="1" dirty="0" err="1" smtClean="0">
                <a:solidFill>
                  <a:srgbClr val="FFFF00"/>
                </a:solidFill>
              </a:rPr>
              <a:t>orta</a:t>
            </a:r>
            <a:r>
              <a:rPr lang="en-US" sz="1400" b="1" i="1" dirty="0" smtClean="0">
                <a:solidFill>
                  <a:srgbClr val="FFFF00"/>
                </a:solidFill>
              </a:rPr>
              <a:t> </a:t>
            </a:r>
            <a:r>
              <a:rPr lang="en-US" sz="1400" b="1" i="1" dirty="0" err="1" smtClean="0">
                <a:solidFill>
                  <a:srgbClr val="FFFF00"/>
                </a:solidFill>
              </a:rPr>
              <a:t>məhsuldarlığı</a:t>
            </a:r>
            <a:r>
              <a:rPr lang="en-US" sz="1400" b="1" i="1" dirty="0" smtClean="0">
                <a:solidFill>
                  <a:srgbClr val="FFFF00"/>
                </a:solidFill>
              </a:rPr>
              <a:t>, </a:t>
            </a:r>
            <a:r>
              <a:rPr lang="en-US" sz="1400" b="1" i="1" dirty="0" err="1" smtClean="0">
                <a:solidFill>
                  <a:srgbClr val="FFFF00"/>
                </a:solidFill>
              </a:rPr>
              <a:t>dünya</a:t>
            </a:r>
            <a:r>
              <a:rPr lang="en-US" sz="1400" b="1" i="1" dirty="0" smtClean="0">
                <a:solidFill>
                  <a:srgbClr val="FFFF00"/>
                </a:solidFill>
              </a:rPr>
              <a:t> </a:t>
            </a:r>
            <a:r>
              <a:rPr lang="en-US" sz="1400" b="1" i="1" dirty="0" err="1" smtClean="0">
                <a:solidFill>
                  <a:srgbClr val="FFFF00"/>
                </a:solidFill>
              </a:rPr>
              <a:t>üzrə</a:t>
            </a:r>
            <a:r>
              <a:rPr lang="en-US" sz="1400" b="1" i="1" dirty="0" smtClean="0">
                <a:solidFill>
                  <a:srgbClr val="FFFF00"/>
                </a:solidFill>
              </a:rPr>
              <a:t> </a:t>
            </a:r>
            <a:r>
              <a:rPr lang="en-US" sz="1400" b="1" i="1" dirty="0" err="1" smtClean="0">
                <a:solidFill>
                  <a:srgbClr val="FFFF00"/>
                </a:solidFill>
              </a:rPr>
              <a:t>istehsal</a:t>
            </a:r>
            <a:r>
              <a:rPr lang="en-US" sz="1400" b="1" i="1" dirty="0" smtClean="0">
                <a:solidFill>
                  <a:srgbClr val="FFFF00"/>
                </a:solidFill>
              </a:rPr>
              <a:t> </a:t>
            </a:r>
            <a:r>
              <a:rPr lang="en-US" sz="1400" b="1" i="1" dirty="0" err="1" smtClean="0">
                <a:solidFill>
                  <a:srgbClr val="FFFF00"/>
                </a:solidFill>
              </a:rPr>
              <a:t>olunan</a:t>
            </a:r>
            <a:r>
              <a:rPr lang="az-Latn-AZ" sz="1400" b="1" i="1" dirty="0">
                <a:solidFill>
                  <a:srgbClr val="FFFF00"/>
                </a:solidFill>
              </a:rPr>
              <a:t> </a:t>
            </a:r>
            <a:r>
              <a:rPr lang="az-Latn-AZ" sz="1400" b="1" i="1" dirty="0" smtClean="0">
                <a:solidFill>
                  <a:srgbClr val="FFFF00"/>
                </a:solidFill>
              </a:rPr>
              <a:t>pambığın </a:t>
            </a:r>
            <a:r>
              <a:rPr lang="en-US" sz="1400" b="1" i="1" dirty="0" err="1" smtClean="0">
                <a:solidFill>
                  <a:srgbClr val="FFFF00"/>
                </a:solidFill>
              </a:rPr>
              <a:t>orta</a:t>
            </a:r>
            <a:r>
              <a:rPr lang="en-US" sz="1400" b="1" i="1" dirty="0" smtClean="0">
                <a:solidFill>
                  <a:srgbClr val="FFFF00"/>
                </a:solidFill>
              </a:rPr>
              <a:t> </a:t>
            </a:r>
            <a:r>
              <a:rPr lang="en-US" sz="1400" b="1" i="1" dirty="0" err="1" smtClean="0">
                <a:solidFill>
                  <a:srgbClr val="FFFF00"/>
                </a:solidFill>
              </a:rPr>
              <a:t>məhsuldarlığından</a:t>
            </a:r>
            <a:r>
              <a:rPr lang="en-US" sz="1400" b="1" i="1" dirty="0" smtClean="0">
                <a:solidFill>
                  <a:srgbClr val="FFFF00"/>
                </a:solidFill>
              </a:rPr>
              <a:t> </a:t>
            </a:r>
            <a:r>
              <a:rPr lang="az-Latn-AZ" sz="1400" b="1" i="1" dirty="0" smtClean="0">
                <a:solidFill>
                  <a:srgbClr val="FFFF00"/>
                </a:solidFill>
              </a:rPr>
              <a:t>aşağı olması ilə səciyyələnir. </a:t>
            </a:r>
            <a:r>
              <a:rPr lang="en-US" sz="1400" b="1" i="1" dirty="0" smtClean="0">
                <a:solidFill>
                  <a:srgbClr val="FFFF00"/>
                </a:solidFill>
              </a:rPr>
              <a:t>Bu, </a:t>
            </a:r>
            <a:r>
              <a:rPr lang="en-US" sz="1400" b="1" i="1" dirty="0" err="1" smtClean="0">
                <a:solidFill>
                  <a:srgbClr val="FFFF00"/>
                </a:solidFill>
              </a:rPr>
              <a:t>əvvəlki</a:t>
            </a:r>
            <a:r>
              <a:rPr lang="en-US" sz="1400" b="1" i="1" dirty="0" smtClean="0">
                <a:solidFill>
                  <a:srgbClr val="FFFF00"/>
                </a:solidFill>
              </a:rPr>
              <a:t> </a:t>
            </a:r>
            <a:r>
              <a:rPr lang="en-US" sz="1400" b="1" i="1" dirty="0" err="1" smtClean="0">
                <a:solidFill>
                  <a:srgbClr val="FFFF00"/>
                </a:solidFill>
              </a:rPr>
              <a:t>illərdən</a:t>
            </a:r>
            <a:r>
              <a:rPr lang="en-US" sz="1400" b="1" i="1" dirty="0" smtClean="0">
                <a:solidFill>
                  <a:srgbClr val="FFFF00"/>
                </a:solidFill>
              </a:rPr>
              <a:t> </a:t>
            </a:r>
            <a:r>
              <a:rPr lang="en-US" sz="1400" b="1" i="1" dirty="0" err="1" smtClean="0">
                <a:solidFill>
                  <a:srgbClr val="FFFF00"/>
                </a:solidFill>
              </a:rPr>
              <a:t>fərqli</a:t>
            </a:r>
            <a:r>
              <a:rPr lang="en-US" sz="1400" b="1" i="1" dirty="0" smtClean="0">
                <a:solidFill>
                  <a:srgbClr val="FFFF00"/>
                </a:solidFill>
              </a:rPr>
              <a:t> </a:t>
            </a:r>
            <a:r>
              <a:rPr lang="en-US" sz="1400" b="1" i="1" dirty="0" err="1" smtClean="0">
                <a:solidFill>
                  <a:srgbClr val="FFFF00"/>
                </a:solidFill>
              </a:rPr>
              <a:t>olaraq</a:t>
            </a:r>
            <a:r>
              <a:rPr lang="en-US" sz="1400" b="1" i="1" dirty="0" smtClean="0">
                <a:solidFill>
                  <a:srgbClr val="FFFF00"/>
                </a:solidFill>
              </a:rPr>
              <a:t> </a:t>
            </a:r>
            <a:r>
              <a:rPr lang="az-Latn-AZ" sz="1400" b="1" i="1" dirty="0" smtClean="0">
                <a:solidFill>
                  <a:srgbClr val="FFFF00"/>
                </a:solidFill>
              </a:rPr>
              <a:t>pambığa və pambıq məhsullarına </a:t>
            </a:r>
            <a:r>
              <a:rPr lang="en-US" sz="1400" b="1" i="1" dirty="0" err="1" smtClean="0">
                <a:solidFill>
                  <a:srgbClr val="FFFF00"/>
                </a:solidFill>
              </a:rPr>
              <a:t>olan</a:t>
            </a:r>
            <a:r>
              <a:rPr lang="en-US" sz="1400" b="1" i="1" dirty="0" smtClean="0">
                <a:solidFill>
                  <a:srgbClr val="FFFF00"/>
                </a:solidFill>
              </a:rPr>
              <a:t> </a:t>
            </a:r>
            <a:r>
              <a:rPr lang="en-US" sz="1400" b="1" i="1" dirty="0" err="1" smtClean="0">
                <a:solidFill>
                  <a:srgbClr val="FFFF00"/>
                </a:solidFill>
              </a:rPr>
              <a:t>təlabatın</a:t>
            </a:r>
            <a:r>
              <a:rPr lang="en-US" sz="1400" b="1" i="1" dirty="0" smtClean="0">
                <a:solidFill>
                  <a:srgbClr val="FFFF00"/>
                </a:solidFill>
              </a:rPr>
              <a:t> </a:t>
            </a:r>
            <a:r>
              <a:rPr lang="en-US" sz="1400" b="1" i="1" dirty="0" err="1" smtClean="0">
                <a:solidFill>
                  <a:srgbClr val="FFFF00"/>
                </a:solidFill>
              </a:rPr>
              <a:t>ödənilməsindən</a:t>
            </a:r>
            <a:r>
              <a:rPr lang="en-US" sz="1400" b="1" i="1" dirty="0" smtClean="0">
                <a:solidFill>
                  <a:srgbClr val="FFFF00"/>
                </a:solidFill>
              </a:rPr>
              <a:t> </a:t>
            </a:r>
            <a:r>
              <a:rPr lang="en-US" sz="1400" b="1" i="1" dirty="0" err="1" smtClean="0">
                <a:solidFill>
                  <a:srgbClr val="FFFF00"/>
                </a:solidFill>
              </a:rPr>
              <a:t>irəli</a:t>
            </a:r>
            <a:r>
              <a:rPr lang="en-US" sz="1400" b="1" i="1" dirty="0" smtClean="0">
                <a:solidFill>
                  <a:srgbClr val="FFFF00"/>
                </a:solidFill>
              </a:rPr>
              <a:t> </a:t>
            </a:r>
            <a:r>
              <a:rPr lang="en-US" sz="1400" b="1" i="1" dirty="0" err="1" smtClean="0">
                <a:solidFill>
                  <a:srgbClr val="FFFF00"/>
                </a:solidFill>
              </a:rPr>
              <a:t>gəlir</a:t>
            </a:r>
            <a:r>
              <a:rPr lang="en-US" sz="1400" b="1" i="1" dirty="0" smtClean="0">
                <a:solidFill>
                  <a:srgbClr val="FFFF00"/>
                </a:solidFill>
              </a:rPr>
              <a:t>.</a:t>
            </a:r>
            <a:r>
              <a:rPr lang="az-Latn-AZ" sz="1400" b="1" i="1" dirty="0" smtClean="0">
                <a:solidFill>
                  <a:srgbClr val="FFFF00"/>
                </a:solidFill>
              </a:rPr>
              <a:t> </a:t>
            </a:r>
            <a:r>
              <a:rPr lang="en-US" sz="1400" b="1" i="1" dirty="0" err="1" smtClean="0">
                <a:solidFill>
                  <a:srgbClr val="FFFF00"/>
                </a:solidFill>
              </a:rPr>
              <a:t>İllik</a:t>
            </a:r>
            <a:r>
              <a:rPr lang="en-US" sz="1400" b="1" i="1" dirty="0" smtClean="0">
                <a:solidFill>
                  <a:srgbClr val="FFFF00"/>
                </a:solidFill>
              </a:rPr>
              <a:t> </a:t>
            </a:r>
            <a:r>
              <a:rPr lang="az-Latn-AZ" sz="1400" b="1" i="1" dirty="0" smtClean="0">
                <a:solidFill>
                  <a:srgbClr val="FFFF00"/>
                </a:solidFill>
              </a:rPr>
              <a:t>sənaye </a:t>
            </a:r>
            <a:r>
              <a:rPr lang="en-US" sz="1400" b="1" i="1" dirty="0" err="1" smtClean="0">
                <a:solidFill>
                  <a:srgbClr val="FFFF00"/>
                </a:solidFill>
              </a:rPr>
              <a:t>istehsalı</a:t>
            </a:r>
            <a:r>
              <a:rPr lang="en-US" sz="1400" b="1" i="1" dirty="0" smtClean="0">
                <a:solidFill>
                  <a:srgbClr val="FFFF00"/>
                </a:solidFill>
              </a:rPr>
              <a:t> </a:t>
            </a:r>
            <a:r>
              <a:rPr lang="az-Latn-AZ" sz="1400" b="1" i="1" dirty="0" smtClean="0">
                <a:solidFill>
                  <a:srgbClr val="FFFF00"/>
                </a:solidFill>
              </a:rPr>
              <a:t>kimi və s. məqsədlərlə istifadəsinə diqqət artırılmalıdır. </a:t>
            </a:r>
            <a:r>
              <a:rPr lang="en-US" sz="1400" b="1" i="1" dirty="0" err="1" smtClean="0">
                <a:solidFill>
                  <a:srgbClr val="FFFF00"/>
                </a:solidFill>
              </a:rPr>
              <a:t>Hazırda</a:t>
            </a:r>
            <a:r>
              <a:rPr lang="en-US" sz="1400" b="1" i="1" dirty="0" smtClean="0">
                <a:solidFill>
                  <a:srgbClr val="FFFF00"/>
                </a:solidFill>
              </a:rPr>
              <a:t> </a:t>
            </a:r>
            <a:r>
              <a:rPr lang="en-US" sz="1400" b="1" i="1" dirty="0" err="1" smtClean="0">
                <a:solidFill>
                  <a:srgbClr val="FFFF00"/>
                </a:solidFill>
              </a:rPr>
              <a:t>becərilən</a:t>
            </a:r>
            <a:r>
              <a:rPr lang="az-Latn-AZ" sz="1400" b="1" i="1" dirty="0" smtClean="0">
                <a:solidFill>
                  <a:srgbClr val="FFFF00"/>
                </a:solidFill>
              </a:rPr>
              <a:t> pambığın </a:t>
            </a:r>
            <a:r>
              <a:rPr lang="en-US" sz="1400" b="1" i="1" dirty="0" smtClean="0">
                <a:solidFill>
                  <a:srgbClr val="FFFF00"/>
                </a:solidFill>
              </a:rPr>
              <a:t>3</a:t>
            </a:r>
            <a:r>
              <a:rPr lang="az-Latn-AZ" sz="1400" b="1" i="1" dirty="0" smtClean="0">
                <a:solidFill>
                  <a:srgbClr val="FFFF00"/>
                </a:solidFill>
              </a:rPr>
              <a:t>5</a:t>
            </a:r>
            <a:r>
              <a:rPr lang="en-US" sz="1400" b="1" i="1" dirty="0" smtClean="0">
                <a:solidFill>
                  <a:srgbClr val="FFFF00"/>
                </a:solidFill>
              </a:rPr>
              <a:t>-40%-i </a:t>
            </a:r>
            <a:r>
              <a:rPr lang="en-US" sz="1400" b="1" i="1" dirty="0" err="1" smtClean="0">
                <a:solidFill>
                  <a:srgbClr val="FFFF00"/>
                </a:solidFill>
              </a:rPr>
              <a:t>zəif</a:t>
            </a:r>
            <a:r>
              <a:rPr lang="en-US" sz="1400" b="1" i="1" dirty="0" smtClean="0">
                <a:solidFill>
                  <a:srgbClr val="FFFF00"/>
                </a:solidFill>
              </a:rPr>
              <a:t> </a:t>
            </a:r>
            <a:r>
              <a:rPr lang="en-US" sz="1400" b="1" i="1" dirty="0" err="1" smtClean="0">
                <a:solidFill>
                  <a:srgbClr val="FFFF00"/>
                </a:solidFill>
              </a:rPr>
              <a:t>və</a:t>
            </a:r>
            <a:r>
              <a:rPr lang="en-US" sz="1400" b="1" i="1" dirty="0" smtClean="0">
                <a:solidFill>
                  <a:srgbClr val="FFFF00"/>
                </a:solidFill>
              </a:rPr>
              <a:t> </a:t>
            </a:r>
            <a:r>
              <a:rPr lang="en-US" sz="1400" b="1" i="1" dirty="0" err="1" smtClean="0">
                <a:solidFill>
                  <a:srgbClr val="FFFF00"/>
                </a:solidFill>
              </a:rPr>
              <a:t>orta</a:t>
            </a:r>
            <a:r>
              <a:rPr lang="en-US" sz="1400" b="1" i="1" dirty="0" smtClean="0">
                <a:solidFill>
                  <a:srgbClr val="FFFF00"/>
                </a:solidFill>
              </a:rPr>
              <a:t> </a:t>
            </a:r>
            <a:r>
              <a:rPr lang="en-US" sz="1400" b="1" i="1" dirty="0" err="1" smtClean="0">
                <a:solidFill>
                  <a:srgbClr val="FFFF00"/>
                </a:solidFill>
              </a:rPr>
              <a:t>dərəcədə</a:t>
            </a:r>
            <a:r>
              <a:rPr lang="en-US" sz="1400" b="1" i="1" dirty="0" smtClean="0">
                <a:solidFill>
                  <a:srgbClr val="FFFF00"/>
                </a:solidFill>
              </a:rPr>
              <a:t> </a:t>
            </a:r>
            <a:r>
              <a:rPr lang="az-Latn-AZ" sz="1400" b="1" i="1" dirty="0" smtClean="0">
                <a:solidFill>
                  <a:srgbClr val="FFFF00"/>
                </a:solidFill>
              </a:rPr>
              <a:t>şoranlaşmış </a:t>
            </a:r>
            <a:r>
              <a:rPr lang="en-US" sz="1400" b="1" i="1" dirty="0" err="1" smtClean="0">
                <a:solidFill>
                  <a:srgbClr val="FFFF00"/>
                </a:solidFill>
              </a:rPr>
              <a:t>torpaqlarda</a:t>
            </a:r>
            <a:r>
              <a:rPr lang="en-US" sz="1400" b="1" i="1" dirty="0" smtClean="0">
                <a:solidFill>
                  <a:srgbClr val="FFFF00"/>
                </a:solidFill>
              </a:rPr>
              <a:t>, 40%-</a:t>
            </a:r>
            <a:r>
              <a:rPr lang="en-US" sz="1400" b="1" i="1" dirty="0" err="1" smtClean="0">
                <a:solidFill>
                  <a:srgbClr val="FFFF00"/>
                </a:solidFill>
              </a:rPr>
              <a:t>dən</a:t>
            </a:r>
            <a:r>
              <a:rPr lang="en-US" sz="1400" b="1" i="1" dirty="0" smtClean="0">
                <a:solidFill>
                  <a:srgbClr val="FFFF00"/>
                </a:solidFill>
              </a:rPr>
              <a:t> </a:t>
            </a:r>
            <a:r>
              <a:rPr lang="en-US" sz="1400" b="1" i="1" dirty="0" err="1" smtClean="0">
                <a:solidFill>
                  <a:srgbClr val="FFFF00"/>
                </a:solidFill>
              </a:rPr>
              <a:t>bir</a:t>
            </a:r>
            <a:r>
              <a:rPr lang="en-US" sz="1400" b="1" i="1" dirty="0" smtClean="0">
                <a:solidFill>
                  <a:srgbClr val="FFFF00"/>
                </a:solidFill>
              </a:rPr>
              <a:t> </a:t>
            </a:r>
            <a:r>
              <a:rPr lang="en-US" sz="1400" b="1" i="1" dirty="0" err="1" smtClean="0">
                <a:solidFill>
                  <a:srgbClr val="FFFF00"/>
                </a:solidFill>
              </a:rPr>
              <a:t>az</a:t>
            </a:r>
            <a:r>
              <a:rPr lang="en-US" sz="1400" b="1" i="1" dirty="0" smtClean="0">
                <a:solidFill>
                  <a:srgbClr val="FFFF00"/>
                </a:solidFill>
              </a:rPr>
              <a:t> </a:t>
            </a:r>
            <a:r>
              <a:rPr lang="en-US" sz="1400" b="1" i="1" dirty="0" err="1" smtClean="0">
                <a:solidFill>
                  <a:srgbClr val="FFFF00"/>
                </a:solidFill>
              </a:rPr>
              <a:t>artığı</a:t>
            </a:r>
            <a:r>
              <a:rPr lang="en-US" sz="1400" b="1" i="1" dirty="0" smtClean="0">
                <a:solidFill>
                  <a:srgbClr val="FFFF00"/>
                </a:solidFill>
              </a:rPr>
              <a:t> </a:t>
            </a:r>
            <a:r>
              <a:rPr lang="en-US" sz="1400" b="1" i="1" dirty="0" err="1" smtClean="0">
                <a:solidFill>
                  <a:srgbClr val="FFFF00"/>
                </a:solidFill>
              </a:rPr>
              <a:t>dəmyə</a:t>
            </a:r>
            <a:r>
              <a:rPr lang="en-US" sz="1400" b="1" i="1" dirty="0" smtClean="0">
                <a:solidFill>
                  <a:srgbClr val="FFFF00"/>
                </a:solidFill>
              </a:rPr>
              <a:t> </a:t>
            </a:r>
            <a:r>
              <a:rPr lang="en-US" sz="1400" b="1" i="1" dirty="0" err="1" smtClean="0">
                <a:solidFill>
                  <a:srgbClr val="FFFF00"/>
                </a:solidFill>
              </a:rPr>
              <a:t>şəraitində</a:t>
            </a:r>
            <a:r>
              <a:rPr lang="en-US" sz="1400" b="1" i="1" dirty="0" smtClean="0">
                <a:solidFill>
                  <a:srgbClr val="FFFF00"/>
                </a:solidFill>
              </a:rPr>
              <a:t> </a:t>
            </a:r>
            <a:r>
              <a:rPr lang="en-US" sz="1400" b="1" i="1" dirty="0" err="1" smtClean="0">
                <a:solidFill>
                  <a:srgbClr val="FFFF00"/>
                </a:solidFill>
              </a:rPr>
              <a:t>becərilir</a:t>
            </a:r>
            <a:r>
              <a:rPr lang="en-US" sz="1400" b="1" i="1" dirty="0" smtClean="0">
                <a:solidFill>
                  <a:srgbClr val="FFFF00"/>
                </a:solidFill>
              </a:rPr>
              <a:t>. </a:t>
            </a:r>
            <a:r>
              <a:rPr lang="az-Latn-AZ" sz="1400" b="1" i="1" dirty="0" smtClean="0">
                <a:solidFill>
                  <a:srgbClr val="FFFF00"/>
                </a:solidFill>
              </a:rPr>
              <a:t> Bildiyimiz kimi çovdar becərməyə o qədər də tələbkar deyil. Bunun üçün respublikanın müxtəlif ərazilərində becərilməsinə imkan vardır. Çovdarın</a:t>
            </a:r>
            <a:r>
              <a:rPr lang="en-US" sz="1400" b="1" i="1" dirty="0" smtClean="0">
                <a:solidFill>
                  <a:srgbClr val="FFFF00"/>
                </a:solidFill>
              </a:rPr>
              <a:t> </a:t>
            </a:r>
            <a:r>
              <a:rPr lang="en-US" sz="1400" b="1" i="1" dirty="0" err="1" smtClean="0">
                <a:solidFill>
                  <a:srgbClr val="FFFF00"/>
                </a:solidFill>
              </a:rPr>
              <a:t>eyni</a:t>
            </a:r>
            <a:r>
              <a:rPr lang="en-US" sz="1400" b="1" i="1" dirty="0" smtClean="0">
                <a:solidFill>
                  <a:srgbClr val="FFFF00"/>
                </a:solidFill>
              </a:rPr>
              <a:t> </a:t>
            </a:r>
            <a:r>
              <a:rPr lang="en-US" sz="1400" b="1" i="1" dirty="0" err="1" smtClean="0">
                <a:solidFill>
                  <a:srgbClr val="FFFF00"/>
                </a:solidFill>
              </a:rPr>
              <a:t>zamanda</a:t>
            </a:r>
            <a:r>
              <a:rPr lang="en-US" sz="1400" b="1" i="1" dirty="0" smtClean="0">
                <a:solidFill>
                  <a:srgbClr val="FFFF00"/>
                </a:solidFill>
              </a:rPr>
              <a:t> </a:t>
            </a:r>
            <a:r>
              <a:rPr lang="en-US" sz="1400" b="1" i="1" dirty="0" err="1" smtClean="0">
                <a:solidFill>
                  <a:srgbClr val="FFFF00"/>
                </a:solidFill>
              </a:rPr>
              <a:t>respublika</a:t>
            </a:r>
            <a:r>
              <a:rPr lang="en-US" sz="1400" b="1" i="1" dirty="0" smtClean="0">
                <a:solidFill>
                  <a:srgbClr val="FFFF00"/>
                </a:solidFill>
              </a:rPr>
              <a:t> </a:t>
            </a:r>
            <a:r>
              <a:rPr lang="en-US" sz="1400" b="1" i="1" dirty="0" err="1" smtClean="0">
                <a:solidFill>
                  <a:srgbClr val="FFFF00"/>
                </a:solidFill>
              </a:rPr>
              <a:t>üzrə</a:t>
            </a:r>
            <a:r>
              <a:rPr lang="en-US" sz="1400" b="1" i="1" dirty="0" smtClean="0">
                <a:solidFill>
                  <a:srgbClr val="FFFF00"/>
                </a:solidFill>
              </a:rPr>
              <a:t> </a:t>
            </a:r>
            <a:r>
              <a:rPr lang="en-US" sz="1400" b="1" i="1" dirty="0" err="1" smtClean="0">
                <a:solidFill>
                  <a:srgbClr val="FFFF00"/>
                </a:solidFill>
              </a:rPr>
              <a:t>istehsal</a:t>
            </a:r>
            <a:r>
              <a:rPr lang="en-US" sz="1400" b="1" i="1" dirty="0" smtClean="0">
                <a:solidFill>
                  <a:srgbClr val="FFFF00"/>
                </a:solidFill>
              </a:rPr>
              <a:t> </a:t>
            </a:r>
            <a:r>
              <a:rPr lang="en-US" sz="1400" b="1" i="1" dirty="0" err="1" smtClean="0">
                <a:solidFill>
                  <a:srgbClr val="FFFF00"/>
                </a:solidFill>
              </a:rPr>
              <a:t>göstəricisinə</a:t>
            </a:r>
            <a:r>
              <a:rPr lang="en-US" sz="1400" b="1" i="1" dirty="0" smtClean="0">
                <a:solidFill>
                  <a:srgbClr val="FFFF00"/>
                </a:solidFill>
              </a:rPr>
              <a:t> </a:t>
            </a:r>
            <a:r>
              <a:rPr lang="en-US" sz="1400" b="1" i="1" dirty="0" err="1" smtClean="0">
                <a:solidFill>
                  <a:srgbClr val="FFFF00"/>
                </a:solidFill>
              </a:rPr>
              <a:t>diqqət</a:t>
            </a:r>
            <a:r>
              <a:rPr lang="en-US" sz="1400" b="1" i="1" dirty="0" smtClean="0">
                <a:solidFill>
                  <a:srgbClr val="FFFF00"/>
                </a:solidFill>
              </a:rPr>
              <a:t> </a:t>
            </a:r>
            <a:r>
              <a:rPr lang="en-US" sz="1400" b="1" i="1" dirty="0" err="1" smtClean="0">
                <a:solidFill>
                  <a:srgbClr val="FFFF00"/>
                </a:solidFill>
              </a:rPr>
              <a:t>yetirdikdə</a:t>
            </a:r>
            <a:r>
              <a:rPr lang="en-US" sz="1400" b="1" i="1" dirty="0" smtClean="0">
                <a:solidFill>
                  <a:srgbClr val="FFFF00"/>
                </a:solidFill>
              </a:rPr>
              <a:t> </a:t>
            </a:r>
            <a:r>
              <a:rPr lang="en-US" sz="1400" b="1" i="1" dirty="0" err="1" smtClean="0">
                <a:solidFill>
                  <a:srgbClr val="FFFF00"/>
                </a:solidFill>
              </a:rPr>
              <a:t>məlum</a:t>
            </a:r>
            <a:r>
              <a:rPr lang="en-US" sz="1400" b="1" i="1" dirty="0" smtClean="0">
                <a:solidFill>
                  <a:srgbClr val="FFFF00"/>
                </a:solidFill>
              </a:rPr>
              <a:t> </a:t>
            </a:r>
            <a:r>
              <a:rPr lang="en-US" sz="1400" b="1" i="1" dirty="0" err="1" smtClean="0">
                <a:solidFill>
                  <a:srgbClr val="FFFF00"/>
                </a:solidFill>
              </a:rPr>
              <a:t>olur</a:t>
            </a:r>
            <a:r>
              <a:rPr lang="en-US" sz="1400" b="1" i="1" dirty="0" smtClean="0">
                <a:solidFill>
                  <a:srgbClr val="FFFF00"/>
                </a:solidFill>
              </a:rPr>
              <a:t> </a:t>
            </a:r>
            <a:r>
              <a:rPr lang="en-US" sz="1400" b="1" i="1" dirty="0" err="1" smtClean="0">
                <a:solidFill>
                  <a:srgbClr val="FFFF00"/>
                </a:solidFill>
              </a:rPr>
              <a:t>ki</a:t>
            </a:r>
            <a:r>
              <a:rPr lang="en-US" sz="1400" b="1" i="1" dirty="0" smtClean="0">
                <a:solidFill>
                  <a:srgbClr val="FFFF00"/>
                </a:solidFill>
              </a:rPr>
              <a:t>, </a:t>
            </a:r>
            <a:r>
              <a:rPr lang="en-US" sz="1400" b="1" i="1" dirty="0" err="1" smtClean="0">
                <a:solidFill>
                  <a:srgbClr val="FFFF00"/>
                </a:solidFill>
              </a:rPr>
              <a:t>istehsal</a:t>
            </a:r>
            <a:r>
              <a:rPr lang="en-US" sz="1400" b="1" i="1" dirty="0" smtClean="0">
                <a:solidFill>
                  <a:srgbClr val="FFFF00"/>
                </a:solidFill>
              </a:rPr>
              <a:t> </a:t>
            </a:r>
            <a:r>
              <a:rPr lang="en-US" sz="1400" b="1" i="1" dirty="0" err="1" smtClean="0">
                <a:solidFill>
                  <a:srgbClr val="FFFF00"/>
                </a:solidFill>
              </a:rPr>
              <a:t>nə</a:t>
            </a:r>
            <a:r>
              <a:rPr lang="en-US" sz="1400" b="1" i="1" dirty="0" smtClean="0">
                <a:solidFill>
                  <a:srgbClr val="FFFF00"/>
                </a:solidFill>
              </a:rPr>
              <a:t> </a:t>
            </a:r>
            <a:r>
              <a:rPr lang="en-US" sz="1400" b="1" i="1" dirty="0" err="1" smtClean="0">
                <a:solidFill>
                  <a:srgbClr val="FFFF00"/>
                </a:solidFill>
              </a:rPr>
              <a:t>qədər</a:t>
            </a:r>
            <a:r>
              <a:rPr lang="en-US" sz="1400" b="1" i="1" dirty="0" smtClean="0">
                <a:solidFill>
                  <a:srgbClr val="FFFF00"/>
                </a:solidFill>
              </a:rPr>
              <a:t> </a:t>
            </a:r>
            <a:r>
              <a:rPr lang="en-US" sz="1400" b="1" i="1" dirty="0" err="1" smtClean="0">
                <a:solidFill>
                  <a:srgbClr val="FFFF00"/>
                </a:solidFill>
              </a:rPr>
              <a:t>çox</a:t>
            </a:r>
            <a:r>
              <a:rPr lang="en-US" sz="1400" b="1" i="1" dirty="0" smtClean="0">
                <a:solidFill>
                  <a:srgbClr val="FFFF00"/>
                </a:solidFill>
              </a:rPr>
              <a:t> </a:t>
            </a:r>
            <a:r>
              <a:rPr lang="en-US" sz="1400" b="1" i="1" dirty="0" err="1" smtClean="0">
                <a:solidFill>
                  <a:srgbClr val="FFFF00"/>
                </a:solidFill>
              </a:rPr>
              <a:t>artarsa</a:t>
            </a:r>
            <a:r>
              <a:rPr lang="en-US" sz="1400" b="1" i="1" dirty="0" smtClean="0">
                <a:solidFill>
                  <a:srgbClr val="FFFF00"/>
                </a:solidFill>
              </a:rPr>
              <a:t>, </a:t>
            </a:r>
            <a:r>
              <a:rPr lang="en-US" sz="1400" b="1" i="1" dirty="0" err="1" smtClean="0">
                <a:solidFill>
                  <a:srgbClr val="FFFF00"/>
                </a:solidFill>
              </a:rPr>
              <a:t>ölkədə</a:t>
            </a:r>
            <a:r>
              <a:rPr lang="en-US" sz="1400" b="1" i="1" dirty="0" smtClean="0">
                <a:solidFill>
                  <a:srgbClr val="FFFF00"/>
                </a:solidFill>
              </a:rPr>
              <a:t> </a:t>
            </a:r>
            <a:r>
              <a:rPr lang="en-US" sz="1400" b="1" i="1" dirty="0" err="1" smtClean="0">
                <a:solidFill>
                  <a:srgbClr val="FFFF00"/>
                </a:solidFill>
              </a:rPr>
              <a:t>təlabatın</a:t>
            </a:r>
            <a:r>
              <a:rPr lang="en-US" sz="1400" b="1" i="1" dirty="0" smtClean="0">
                <a:solidFill>
                  <a:srgbClr val="FFFF00"/>
                </a:solidFill>
              </a:rPr>
              <a:t> tam </a:t>
            </a:r>
            <a:r>
              <a:rPr lang="en-US" sz="1400" b="1" i="1" dirty="0" err="1" smtClean="0">
                <a:solidFill>
                  <a:srgbClr val="FFFF00"/>
                </a:solidFill>
              </a:rPr>
              <a:t>ödənilməsinə</a:t>
            </a:r>
            <a:r>
              <a:rPr lang="en-US" sz="1400" b="1" i="1" dirty="0" smtClean="0">
                <a:solidFill>
                  <a:srgbClr val="FFFF00"/>
                </a:solidFill>
              </a:rPr>
              <a:t> </a:t>
            </a:r>
            <a:r>
              <a:rPr lang="en-US" sz="1400" b="1" i="1" dirty="0" err="1" smtClean="0">
                <a:solidFill>
                  <a:srgbClr val="FFFF00"/>
                </a:solidFill>
              </a:rPr>
              <a:t>və</a:t>
            </a:r>
            <a:r>
              <a:rPr lang="en-US" sz="1400" b="1" i="1" dirty="0" smtClean="0">
                <a:solidFill>
                  <a:srgbClr val="FFFF00"/>
                </a:solidFill>
              </a:rPr>
              <a:t> </a:t>
            </a:r>
            <a:r>
              <a:rPr lang="en-US" sz="1400" b="1" i="1" dirty="0" err="1" smtClean="0">
                <a:solidFill>
                  <a:srgbClr val="FFFF00"/>
                </a:solidFill>
              </a:rPr>
              <a:t>eyni</a:t>
            </a:r>
            <a:r>
              <a:rPr lang="en-US" sz="1400" b="1" i="1" dirty="0" smtClean="0">
                <a:solidFill>
                  <a:srgbClr val="FFFF00"/>
                </a:solidFill>
              </a:rPr>
              <a:t> </a:t>
            </a:r>
            <a:r>
              <a:rPr lang="en-US" sz="1400" b="1" i="1" dirty="0" err="1" smtClean="0">
                <a:solidFill>
                  <a:srgbClr val="FFFF00"/>
                </a:solidFill>
              </a:rPr>
              <a:t>zamanda</a:t>
            </a:r>
            <a:r>
              <a:rPr lang="en-US" sz="1400" b="1" i="1" dirty="0" smtClean="0">
                <a:solidFill>
                  <a:srgbClr val="FFFF00"/>
                </a:solidFill>
              </a:rPr>
              <a:t> </a:t>
            </a:r>
            <a:r>
              <a:rPr lang="en-US" sz="1400" b="1" i="1" dirty="0" err="1" smtClean="0">
                <a:solidFill>
                  <a:srgbClr val="FFFF00"/>
                </a:solidFill>
              </a:rPr>
              <a:t>idxaldan</a:t>
            </a:r>
            <a:r>
              <a:rPr lang="en-US" sz="1400" b="1" i="1" dirty="0" smtClean="0">
                <a:solidFill>
                  <a:srgbClr val="FFFF00"/>
                </a:solidFill>
              </a:rPr>
              <a:t> </a:t>
            </a:r>
            <a:r>
              <a:rPr lang="en-US" sz="1400" b="1" i="1" dirty="0" err="1" smtClean="0">
                <a:solidFill>
                  <a:srgbClr val="FFFF00"/>
                </a:solidFill>
              </a:rPr>
              <a:t>asılılıq</a:t>
            </a:r>
            <a:r>
              <a:rPr lang="en-US" sz="1400" b="1" i="1" dirty="0" smtClean="0">
                <a:solidFill>
                  <a:srgbClr val="FFFF00"/>
                </a:solidFill>
              </a:rPr>
              <a:t> </a:t>
            </a:r>
            <a:r>
              <a:rPr lang="en-US" sz="1400" b="1" i="1" dirty="0" err="1" smtClean="0">
                <a:solidFill>
                  <a:srgbClr val="FFFF00"/>
                </a:solidFill>
              </a:rPr>
              <a:t>səviyyəsinin</a:t>
            </a:r>
            <a:r>
              <a:rPr lang="en-US" sz="1400" b="1" i="1" dirty="0" smtClean="0">
                <a:solidFill>
                  <a:srgbClr val="FFFF00"/>
                </a:solidFill>
              </a:rPr>
              <a:t> </a:t>
            </a:r>
            <a:r>
              <a:rPr lang="en-US" sz="1400" b="1" i="1" dirty="0" err="1" smtClean="0">
                <a:solidFill>
                  <a:srgbClr val="FFFF00"/>
                </a:solidFill>
              </a:rPr>
              <a:t>azalmasına</a:t>
            </a:r>
            <a:r>
              <a:rPr lang="en-US" sz="1400" b="1" i="1" dirty="0" smtClean="0">
                <a:solidFill>
                  <a:srgbClr val="FFFF00"/>
                </a:solidFill>
              </a:rPr>
              <a:t> nail </a:t>
            </a:r>
            <a:r>
              <a:rPr lang="en-US" sz="1400" b="1" i="1" dirty="0" err="1" smtClean="0">
                <a:solidFill>
                  <a:srgbClr val="FFFF00"/>
                </a:solidFill>
              </a:rPr>
              <a:t>olmaq</a:t>
            </a:r>
            <a:r>
              <a:rPr lang="en-US" sz="1400" b="1" i="1" dirty="0" smtClean="0">
                <a:solidFill>
                  <a:srgbClr val="FFFF00"/>
                </a:solidFill>
              </a:rPr>
              <a:t> </a:t>
            </a:r>
            <a:r>
              <a:rPr lang="en-US" sz="1400" b="1" i="1" dirty="0" err="1" smtClean="0">
                <a:solidFill>
                  <a:srgbClr val="FFFF00"/>
                </a:solidFill>
              </a:rPr>
              <a:t>olar</a:t>
            </a:r>
            <a:r>
              <a:rPr lang="en-US" sz="1400" b="1" i="1" dirty="0" smtClean="0">
                <a:solidFill>
                  <a:srgbClr val="FFFF00"/>
                </a:solidFill>
              </a:rPr>
              <a:t>. </a:t>
            </a:r>
            <a:endParaRPr lang="az-Latn-AZ" sz="1400" b="1" i="1" dirty="0" smtClean="0">
              <a:solidFill>
                <a:srgbClr val="FFFF00"/>
              </a:solidFill>
            </a:endParaRPr>
          </a:p>
          <a:p>
            <a:pPr algn="just"/>
            <a:endParaRPr lang="az-Latn-AZ" sz="1400" b="1" i="1" dirty="0">
              <a:solidFill>
                <a:srgbClr val="FFFF00"/>
              </a:solidFill>
            </a:endParaRPr>
          </a:p>
          <a:p>
            <a:pPr algn="just"/>
            <a:endParaRPr lang="en-US" sz="1400" b="1" i="1" dirty="0" smtClean="0">
              <a:solidFill>
                <a:srgbClr val="FFFF00"/>
              </a:solidFill>
            </a:endParaRPr>
          </a:p>
        </p:txBody>
      </p:sp>
      <p:graphicFrame>
        <p:nvGraphicFramePr>
          <p:cNvPr id="9" name="Диаграмма 1"/>
          <p:cNvGraphicFramePr>
            <a:graphicFrameLocks/>
          </p:cNvGraphicFramePr>
          <p:nvPr>
            <p:extLst>
              <p:ext uri="{D42A27DB-BD31-4B8C-83A1-F6EECF244321}">
                <p14:modId xmlns:p14="http://schemas.microsoft.com/office/powerpoint/2010/main" val="3406812276"/>
              </p:ext>
            </p:extLst>
          </p:nvPr>
        </p:nvGraphicFramePr>
        <p:xfrm>
          <a:off x="721360" y="416561"/>
          <a:ext cx="5770880" cy="2998924"/>
        </p:xfrm>
        <a:graphic>
          <a:graphicData uri="http://schemas.openxmlformats.org/drawingml/2006/chart">
            <c:chart xmlns:c="http://schemas.openxmlformats.org/drawingml/2006/chart" xmlns:r="http://schemas.openxmlformats.org/officeDocument/2006/relationships" r:id="rId3"/>
          </a:graphicData>
        </a:graphic>
      </p:graphicFrame>
      <p:pic>
        <p:nvPicPr>
          <p:cNvPr id="4098"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7840" y="518160"/>
            <a:ext cx="4611635" cy="2794000"/>
          </a:xfrm>
          <a:prstGeom prst="rect">
            <a:avLst/>
          </a:prstGeom>
          <a:extLst/>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20292598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F546A"/>
        </a:solidFill>
        <a:effectLst/>
      </p:bgPr>
    </p:bg>
    <p:spTree>
      <p:nvGrpSpPr>
        <p:cNvPr id="1" name=""/>
        <p:cNvGrpSpPr/>
        <p:nvPr/>
      </p:nvGrpSpPr>
      <p:grpSpPr>
        <a:xfrm>
          <a:off x="0" y="0"/>
          <a:ext cx="0" cy="0"/>
          <a:chOff x="0" y="0"/>
          <a:chExt cx="0" cy="0"/>
        </a:xfrm>
      </p:grpSpPr>
      <p:sp>
        <p:nvSpPr>
          <p:cNvPr id="6" name="Rectangle 5"/>
          <p:cNvSpPr/>
          <p:nvPr/>
        </p:nvSpPr>
        <p:spPr>
          <a:xfrm>
            <a:off x="289237" y="266396"/>
            <a:ext cx="11611611" cy="629817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Прямоугольник 6"/>
          <p:cNvSpPr/>
          <p:nvPr/>
        </p:nvSpPr>
        <p:spPr>
          <a:xfrm>
            <a:off x="289236" y="421968"/>
            <a:ext cx="11062741" cy="307777"/>
          </a:xfrm>
          <a:prstGeom prst="rect">
            <a:avLst/>
          </a:prstGeom>
        </p:spPr>
        <p:txBody>
          <a:bodyPr wrap="square">
            <a:spAutoFit/>
          </a:bodyPr>
          <a:lstStyle/>
          <a:p>
            <a:pPr algn="ctr"/>
            <a:r>
              <a:rPr lang="az-Latn-AZ" sz="1400" b="1" dirty="0" smtClean="0">
                <a:solidFill>
                  <a:srgbClr val="FFFF00"/>
                </a:solidFill>
                <a:latin typeface="Times New Roman" pitchFamily="18" charset="0"/>
                <a:cs typeface="Times New Roman" pitchFamily="18" charset="0"/>
              </a:rPr>
              <a:t> </a:t>
            </a:r>
            <a:endParaRPr lang="az-Latn-AZ" sz="1400" dirty="0">
              <a:latin typeface="Times New Roman" pitchFamily="18" charset="0"/>
              <a:cs typeface="Times New Roman" pitchFamily="18" charset="0"/>
            </a:endParaRPr>
          </a:p>
        </p:txBody>
      </p:sp>
      <p:sp>
        <p:nvSpPr>
          <p:cNvPr id="12" name="Прямоугольник 11"/>
          <p:cNvSpPr/>
          <p:nvPr/>
        </p:nvSpPr>
        <p:spPr>
          <a:xfrm rot="10800000" flipV="1">
            <a:off x="430740" y="2183840"/>
            <a:ext cx="11335241" cy="1446550"/>
          </a:xfrm>
          <a:prstGeom prst="rect">
            <a:avLst/>
          </a:prstGeom>
        </p:spPr>
        <p:txBody>
          <a:bodyPr wrap="square">
            <a:spAutoFit/>
          </a:bodyPr>
          <a:lstStyle/>
          <a:p>
            <a:r>
              <a:rPr lang="az-Latn-AZ" dirty="0" smtClean="0"/>
              <a:t>             </a:t>
            </a:r>
          </a:p>
          <a:p>
            <a:endParaRPr lang="az-Latn-AZ" sz="1400" b="1" dirty="0" smtClean="0">
              <a:solidFill>
                <a:schemeClr val="bg1"/>
              </a:solidFill>
            </a:endParaRPr>
          </a:p>
          <a:p>
            <a:endParaRPr lang="az-Latn-AZ" sz="1400" b="1" dirty="0" smtClean="0">
              <a:solidFill>
                <a:schemeClr val="bg1"/>
              </a:solidFill>
            </a:endParaRPr>
          </a:p>
          <a:p>
            <a:pPr algn="ctr"/>
            <a:endParaRPr lang="az-Latn-AZ" sz="1400" b="1" dirty="0" smtClean="0">
              <a:solidFill>
                <a:srgbClr val="FFFF00"/>
              </a:solidFill>
            </a:endParaRPr>
          </a:p>
          <a:p>
            <a:pPr algn="ctr"/>
            <a:endParaRPr lang="az-Latn-AZ" sz="1400" b="1" dirty="0" smtClean="0">
              <a:solidFill>
                <a:srgbClr val="FFFF00"/>
              </a:solidFill>
              <a:latin typeface="Times New Roman" pitchFamily="18" charset="0"/>
              <a:cs typeface="Times New Roman" pitchFamily="18" charset="0"/>
            </a:endParaRPr>
          </a:p>
          <a:p>
            <a:endParaRPr lang="az-Latn-AZ" sz="1400" dirty="0" smtClean="0"/>
          </a:p>
        </p:txBody>
      </p:sp>
      <p:sp>
        <p:nvSpPr>
          <p:cNvPr id="2" name="Rectangle 1"/>
          <p:cNvSpPr/>
          <p:nvPr/>
        </p:nvSpPr>
        <p:spPr>
          <a:xfrm>
            <a:off x="289237" y="391488"/>
            <a:ext cx="11611611" cy="110799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az-Latn-AZ" sz="1600" dirty="0" smtClean="0">
                <a:solidFill>
                  <a:schemeClr val="bg1"/>
                </a:solidFill>
              </a:rPr>
              <a:t>	</a:t>
            </a:r>
            <a:r>
              <a:rPr lang="az-Latn-AZ" sz="1600" b="1" i="1" dirty="0">
                <a:solidFill>
                  <a:schemeClr val="bg1"/>
                </a:solidFill>
                <a:latin typeface="Times New Roman" pitchFamily="18" charset="0"/>
                <a:cs typeface="Times New Roman" pitchFamily="18" charset="0"/>
              </a:rPr>
              <a:t>Xam pambığın emalının səmərəli təşkili bu sahədən əldə edilə biləcək iqtisadi səmərənin daha da yüksəldilməsi baxımından önəmlidir. Pambıqçılıq sahəsinin inkişafı yüngül və yeyinti sənayesinin inkişafına zəmin yaradır. İqtisadi əhəmiyyətinin və inkişaf imkanlarının son dərəcə yüksək olmasına baxmayaraq, bu sahədə potensialdan hələ də tam istifadə edilməyib.</a:t>
            </a:r>
            <a:endParaRPr lang="az-Latn-AZ" b="1" i="1" dirty="0">
              <a:solidFill>
                <a:schemeClr val="bg1"/>
              </a:solidFill>
              <a:latin typeface="Times New Roman" pitchFamily="18" charset="0"/>
              <a:cs typeface="Times New Roman" pitchFamily="18" charset="0"/>
            </a:endParaRPr>
          </a:p>
          <a:p>
            <a:pPr algn="just"/>
            <a:r>
              <a:rPr lang="az-Latn-AZ" b="1" i="1" dirty="0" smtClean="0">
                <a:solidFill>
                  <a:schemeClr val="bg1"/>
                </a:solidFill>
                <a:latin typeface="Times New Roman" pitchFamily="18" charset="0"/>
                <a:cs typeface="Times New Roman" pitchFamily="18" charset="0"/>
              </a:rPr>
              <a:t>	Belə olan halda pambıqdan hazırlanan məhsulların sxemi aşağıda əks olunmuşdur</a:t>
            </a:r>
            <a:endParaRPr lang="ru-RU" b="1" i="1" dirty="0">
              <a:solidFill>
                <a:schemeClr val="bg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08000" y="1796527"/>
            <a:ext cx="11186159" cy="4045473"/>
          </a:xfrm>
          <a:prstGeom prst="rect">
            <a:avLst/>
          </a:prstGeom>
          <a:ln/>
        </p:spPr>
        <p:style>
          <a:lnRef idx="3">
            <a:schemeClr val="lt1"/>
          </a:lnRef>
          <a:fillRef idx="1">
            <a:schemeClr val="accent1"/>
          </a:fillRef>
          <a:effectRef idx="1">
            <a:schemeClr val="accent1"/>
          </a:effectRef>
          <a:fontRef idx="minor">
            <a:schemeClr val="lt1"/>
          </a:fontRef>
        </p:style>
      </p:pic>
      <p:sp>
        <p:nvSpPr>
          <p:cNvPr id="3" name="Rectangle 2"/>
          <p:cNvSpPr/>
          <p:nvPr/>
        </p:nvSpPr>
        <p:spPr>
          <a:xfrm>
            <a:off x="2563894" y="6048494"/>
            <a:ext cx="6353022" cy="369332"/>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pPr algn="ctr"/>
            <a:r>
              <a:rPr lang="en-US" b="1" i="1" dirty="0" err="1">
                <a:latin typeface="Times New Roman" pitchFamily="18" charset="0"/>
                <a:cs typeface="Times New Roman" pitchFamily="18" charset="0"/>
              </a:rPr>
              <a:t>Sxem</a:t>
            </a:r>
            <a:r>
              <a:rPr lang="en-US" b="1" i="1" dirty="0">
                <a:latin typeface="Times New Roman" pitchFamily="18" charset="0"/>
                <a:cs typeface="Times New Roman" pitchFamily="18" charset="0"/>
              </a:rPr>
              <a:t> 1. </a:t>
            </a:r>
            <a:r>
              <a:rPr lang="en-US" b="1" i="1" dirty="0" smtClean="0">
                <a:latin typeface="Times New Roman" pitchFamily="18" charset="0"/>
                <a:cs typeface="Times New Roman" pitchFamily="18" charset="0"/>
              </a:rPr>
              <a:t>Pam</a:t>
            </a:r>
            <a:r>
              <a:rPr lang="az-Latn-AZ" b="1" i="1" dirty="0" smtClean="0">
                <a:latin typeface="Times New Roman" pitchFamily="18" charset="0"/>
                <a:cs typeface="Times New Roman" pitchFamily="18" charset="0"/>
              </a:rPr>
              <a:t>bığın emal mexanizmi nəticəsində</a:t>
            </a:r>
            <a:r>
              <a:rPr lang="en-US" b="1" i="1" dirty="0" smtClean="0">
                <a:latin typeface="Times New Roman" pitchFamily="18" charset="0"/>
                <a:cs typeface="Times New Roman" pitchFamily="18" charset="0"/>
              </a:rPr>
              <a:t> </a:t>
            </a:r>
            <a:r>
              <a:rPr lang="en-US" b="1" i="1" dirty="0" err="1">
                <a:latin typeface="Times New Roman" pitchFamily="18" charset="0"/>
                <a:cs typeface="Times New Roman" pitchFamily="18" charset="0"/>
              </a:rPr>
              <a:t>alınan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məhsullar</a:t>
            </a:r>
            <a:endParaRPr lang="ru-RU" b="1" i="1" dirty="0">
              <a:latin typeface="Times New Roman" pitchFamily="18" charset="0"/>
              <a:cs typeface="Times New Roman" pitchFamily="18" charset="0"/>
            </a:endParaRPr>
          </a:p>
        </p:txBody>
      </p:sp>
    </p:spTree>
    <p:extLst>
      <p:ext uri="{BB962C8B-B14F-4D97-AF65-F5344CB8AC3E}">
        <p14:creationId xmlns:p14="http://schemas.microsoft.com/office/powerpoint/2010/main" val="2029259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F546A"/>
        </a:solidFill>
        <a:effectLst/>
      </p:bgPr>
    </p:bg>
    <p:spTree>
      <p:nvGrpSpPr>
        <p:cNvPr id="1" name=""/>
        <p:cNvGrpSpPr/>
        <p:nvPr/>
      </p:nvGrpSpPr>
      <p:grpSpPr>
        <a:xfrm>
          <a:off x="0" y="0"/>
          <a:ext cx="0" cy="0"/>
          <a:chOff x="0" y="0"/>
          <a:chExt cx="0" cy="0"/>
        </a:xfrm>
      </p:grpSpPr>
      <p:cxnSp>
        <p:nvCxnSpPr>
          <p:cNvPr id="10" name="Straight Connector 9"/>
          <p:cNvCxnSpPr/>
          <p:nvPr/>
        </p:nvCxnSpPr>
        <p:spPr>
          <a:xfrm flipH="1" flipV="1">
            <a:off x="741401" y="5843636"/>
            <a:ext cx="5148776" cy="12197"/>
          </a:xfrm>
          <a:prstGeom prst="line">
            <a:avLst/>
          </a:prstGeom>
          <a:ln w="171450">
            <a:solidFill>
              <a:srgbClr val="DE5B4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6330463" y="5800570"/>
            <a:ext cx="5148776" cy="12197"/>
          </a:xfrm>
          <a:prstGeom prst="line">
            <a:avLst/>
          </a:prstGeom>
          <a:ln w="171450">
            <a:solidFill>
              <a:srgbClr val="DE5B4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89237" y="266396"/>
            <a:ext cx="11611611" cy="629817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89237" y="191944"/>
            <a:ext cx="11499992"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az-Latn-AZ" sz="2000" b="1" i="1" dirty="0" smtClean="0">
                <a:solidFill>
                  <a:srgbClr val="FFC000"/>
                </a:solidFill>
                <a:latin typeface="Times New Roman" pitchFamily="18" charset="0"/>
                <a:cs typeface="Times New Roman" pitchFamily="18" charset="0"/>
              </a:rPr>
              <a:t>  </a:t>
            </a:r>
            <a:r>
              <a:rPr lang="az-Latn-AZ" sz="2000" b="1" i="1" dirty="0" smtClean="0">
                <a:solidFill>
                  <a:schemeClr val="bg1"/>
                </a:solidFill>
                <a:latin typeface="Times New Roman" pitchFamily="18" charset="0"/>
                <a:cs typeface="Times New Roman" pitchFamily="18" charset="0"/>
              </a:rPr>
              <a:t>PAMBIQÇILIĞIN INKIŞAFI ILƏ BAĞLI  TƏKLIFLƏR</a:t>
            </a:r>
            <a:endParaRPr lang="ru-RU" sz="1600" b="1" i="1" dirty="0">
              <a:solidFill>
                <a:schemeClr val="bg1"/>
              </a:solidFill>
              <a:latin typeface="Times New Roman" pitchFamily="18" charset="0"/>
              <a:cs typeface="Times New Roman" pitchFamily="18" charset="0"/>
            </a:endParaRPr>
          </a:p>
        </p:txBody>
      </p:sp>
      <p:sp>
        <p:nvSpPr>
          <p:cNvPr id="2" name="Rectangle 1"/>
          <p:cNvSpPr/>
          <p:nvPr/>
        </p:nvSpPr>
        <p:spPr>
          <a:xfrm>
            <a:off x="410593" y="762455"/>
            <a:ext cx="11257280" cy="6001643"/>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marL="342900" indent="-342900" algn="just">
              <a:buFont typeface="+mj-lt"/>
              <a:buAutoNum type="arabicPeriod"/>
            </a:pPr>
            <a:r>
              <a:rPr lang="en-US" sz="1600" i="1" dirty="0" err="1" smtClean="0">
                <a:solidFill>
                  <a:srgbClr val="FFFF00"/>
                </a:solidFill>
                <a:latin typeface="Times New Roman" pitchFamily="18" charset="0"/>
                <a:cs typeface="Times New Roman" pitchFamily="18" charset="0"/>
              </a:rPr>
              <a:t>Apar</a:t>
            </a:r>
            <a:r>
              <a:rPr lang="az-Latn-AZ" sz="1600" i="1" dirty="0" smtClean="0">
                <a:solidFill>
                  <a:srgbClr val="FFFF00"/>
                </a:solidFill>
                <a:latin typeface="Times New Roman" pitchFamily="18" charset="0"/>
                <a:cs typeface="Times New Roman" pitchFamily="18" charset="0"/>
              </a:rPr>
              <a:t>ılan </a:t>
            </a:r>
            <a:r>
              <a:rPr lang="az-Latn-AZ" sz="1600" i="1" dirty="0" smtClean="0">
                <a:solidFill>
                  <a:srgbClr val="FFFF00"/>
                </a:solidFill>
                <a:latin typeface="Times New Roman" pitchFamily="18" charset="0"/>
                <a:cs typeface="Times New Roman" pitchFamily="18" charset="0"/>
              </a:rPr>
              <a:t>bir sıra e</a:t>
            </a:r>
            <a:r>
              <a:rPr lang="en-US" sz="1600" i="1" dirty="0" err="1" smtClean="0">
                <a:solidFill>
                  <a:srgbClr val="FFFF00"/>
                </a:solidFill>
                <a:latin typeface="Times New Roman" pitchFamily="18" charset="0"/>
                <a:cs typeface="Times New Roman" pitchFamily="18" charset="0"/>
              </a:rPr>
              <a:t>lmi</a:t>
            </a:r>
            <a:r>
              <a:rPr lang="en-US" sz="1600" i="1" dirty="0" smtClean="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və</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qabaqcıl</a:t>
            </a:r>
            <a:r>
              <a:rPr lang="en-US" sz="1600" i="1" dirty="0">
                <a:solidFill>
                  <a:srgbClr val="FFFF00"/>
                </a:solidFill>
                <a:latin typeface="Times New Roman" pitchFamily="18" charset="0"/>
                <a:cs typeface="Times New Roman" pitchFamily="18" charset="0"/>
              </a:rPr>
              <a:t> </a:t>
            </a:r>
            <a:r>
              <a:rPr lang="en-US" sz="1600" i="1" dirty="0" err="1" smtClean="0">
                <a:solidFill>
                  <a:srgbClr val="FFFF00"/>
                </a:solidFill>
                <a:latin typeface="Times New Roman" pitchFamily="18" charset="0"/>
                <a:cs typeface="Times New Roman" pitchFamily="18" charset="0"/>
              </a:rPr>
              <a:t>təcrübə</a:t>
            </a:r>
            <a:r>
              <a:rPr lang="az-Latn-AZ" sz="1600" i="1" dirty="0" smtClean="0">
                <a:solidFill>
                  <a:srgbClr val="FFFF00"/>
                </a:solidFill>
                <a:latin typeface="Times New Roman" pitchFamily="18" charset="0"/>
                <a:cs typeface="Times New Roman" pitchFamily="18" charset="0"/>
              </a:rPr>
              <a:t>lərin nəticələrini </a:t>
            </a:r>
            <a:r>
              <a:rPr lang="en-US" sz="1600" i="1" dirty="0" err="1" smtClean="0">
                <a:solidFill>
                  <a:srgbClr val="FFFF00"/>
                </a:solidFill>
                <a:latin typeface="Times New Roman" pitchFamily="18" charset="0"/>
                <a:cs typeface="Times New Roman" pitchFamily="18" charset="0"/>
              </a:rPr>
              <a:t>pambıqçılıqda</a:t>
            </a:r>
            <a:r>
              <a:rPr lang="en-US" sz="1600" i="1" dirty="0" smtClean="0">
                <a:solidFill>
                  <a:srgbClr val="FFFF00"/>
                </a:solidFill>
                <a:latin typeface="Times New Roman" pitchFamily="18" charset="0"/>
                <a:cs typeface="Times New Roman" pitchFamily="18" charset="0"/>
              </a:rPr>
              <a:t> </a:t>
            </a:r>
            <a:r>
              <a:rPr lang="en-US" sz="1600" i="1" dirty="0" err="1" smtClean="0">
                <a:solidFill>
                  <a:srgbClr val="FFFF00"/>
                </a:solidFill>
                <a:latin typeface="Times New Roman" pitchFamily="18" charset="0"/>
                <a:cs typeface="Times New Roman" pitchFamily="18" charset="0"/>
              </a:rPr>
              <a:t>tətbiq</a:t>
            </a:r>
            <a:r>
              <a:rPr lang="az-Latn-AZ" sz="1600" i="1" dirty="0" smtClean="0">
                <a:solidFill>
                  <a:srgbClr val="FFFF00"/>
                </a:solidFill>
                <a:latin typeface="Times New Roman" pitchFamily="18" charset="0"/>
                <a:cs typeface="Times New Roman" pitchFamily="18" charset="0"/>
              </a:rPr>
              <a:t> </a:t>
            </a:r>
            <a:r>
              <a:rPr lang="en-US" sz="1600" i="1" dirty="0" err="1" smtClean="0">
                <a:solidFill>
                  <a:srgbClr val="FFFF00"/>
                </a:solidFill>
                <a:latin typeface="Times New Roman" pitchFamily="18" charset="0"/>
                <a:cs typeface="Times New Roman" pitchFamily="18" charset="0"/>
              </a:rPr>
              <a:t>etməklə</a:t>
            </a:r>
            <a:r>
              <a:rPr lang="en-US" sz="1600" i="1" dirty="0" smtClean="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xam</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pambığın</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məhsuldarlığını</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xeyli</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artırmaq</a:t>
            </a:r>
            <a:r>
              <a:rPr lang="en-US" sz="1600" i="1" dirty="0">
                <a:solidFill>
                  <a:srgbClr val="FFFF00"/>
                </a:solidFill>
                <a:latin typeface="Times New Roman" pitchFamily="18" charset="0"/>
                <a:cs typeface="Times New Roman" pitchFamily="18" charset="0"/>
              </a:rPr>
              <a:t> </a:t>
            </a:r>
            <a:r>
              <a:rPr lang="az-Latn-AZ" sz="1600" i="1" dirty="0" smtClean="0">
                <a:solidFill>
                  <a:srgbClr val="FFFF00"/>
                </a:solidFill>
                <a:latin typeface="Times New Roman" pitchFamily="18" charset="0"/>
                <a:cs typeface="Times New Roman" pitchFamily="18" charset="0"/>
              </a:rPr>
              <a:t>mümkündür</a:t>
            </a:r>
            <a:r>
              <a:rPr lang="en-US" sz="1600" i="1" dirty="0" smtClean="0">
                <a:solidFill>
                  <a:srgbClr val="FFFF00"/>
                </a:solidFill>
                <a:latin typeface="Times New Roman" pitchFamily="18" charset="0"/>
                <a:cs typeface="Times New Roman" pitchFamily="18" charset="0"/>
              </a:rPr>
              <a:t>. </a:t>
            </a:r>
            <a:endParaRPr lang="az-Latn-AZ" sz="1600" i="1" dirty="0" smtClean="0">
              <a:solidFill>
                <a:srgbClr val="FFFF00"/>
              </a:solidFill>
              <a:latin typeface="Times New Roman" pitchFamily="18" charset="0"/>
              <a:cs typeface="Times New Roman" pitchFamily="18" charset="0"/>
            </a:endParaRPr>
          </a:p>
          <a:p>
            <a:pPr marL="342900" indent="-342900" algn="just">
              <a:buFont typeface="+mj-lt"/>
              <a:buAutoNum type="arabicPeriod"/>
            </a:pPr>
            <a:r>
              <a:rPr lang="az-Latn-AZ" sz="1600" i="1" dirty="0" smtClean="0">
                <a:solidFill>
                  <a:srgbClr val="FFFF00"/>
                </a:solidFill>
                <a:latin typeface="Times New Roman" pitchFamily="18" charset="0"/>
                <a:cs typeface="Times New Roman" pitchFamily="18" charset="0"/>
              </a:rPr>
              <a:t>Pambıqçılıqda m</a:t>
            </a:r>
            <a:r>
              <a:rPr lang="en-US" sz="1600" i="1" dirty="0" err="1" smtClean="0">
                <a:solidFill>
                  <a:srgbClr val="FFFF00"/>
                </a:solidFill>
                <a:latin typeface="Times New Roman" pitchFamily="18" charset="0"/>
                <a:cs typeface="Times New Roman" pitchFamily="18" charset="0"/>
              </a:rPr>
              <a:t>əhsulun</a:t>
            </a:r>
            <a:r>
              <a:rPr lang="az-Latn-AZ" sz="1600" i="1" dirty="0" smtClean="0">
                <a:solidFill>
                  <a:srgbClr val="FFFF00"/>
                </a:solidFill>
                <a:latin typeface="Times New Roman" pitchFamily="18" charset="0"/>
                <a:cs typeface="Times New Roman" pitchFamily="18" charset="0"/>
              </a:rPr>
              <a:t> </a:t>
            </a:r>
            <a:r>
              <a:rPr lang="en-US" sz="1600" i="1" dirty="0" err="1" smtClean="0">
                <a:solidFill>
                  <a:srgbClr val="FFFF00"/>
                </a:solidFill>
                <a:latin typeface="Times New Roman" pitchFamily="18" charset="0"/>
                <a:cs typeface="Times New Roman" pitchFamily="18" charset="0"/>
              </a:rPr>
              <a:t>artırılması</a:t>
            </a:r>
            <a:r>
              <a:rPr lang="en-US" sz="1600" i="1" dirty="0" smtClean="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ilə</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yanaşı</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onun</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keyfiyyətinin</a:t>
            </a:r>
            <a:r>
              <a:rPr lang="en-US" sz="1600" i="1" dirty="0">
                <a:solidFill>
                  <a:srgbClr val="FFFF00"/>
                </a:solidFill>
                <a:latin typeface="Times New Roman" pitchFamily="18" charset="0"/>
                <a:cs typeface="Times New Roman" pitchFamily="18" charset="0"/>
              </a:rPr>
              <a:t> </a:t>
            </a:r>
            <a:r>
              <a:rPr lang="en-US" sz="1600" i="1" dirty="0" err="1" smtClean="0">
                <a:solidFill>
                  <a:srgbClr val="FFFF00"/>
                </a:solidFill>
                <a:latin typeface="Times New Roman" pitchFamily="18" charset="0"/>
                <a:cs typeface="Times New Roman" pitchFamily="18" charset="0"/>
              </a:rPr>
              <a:t>yaxşılaşdırılmasına</a:t>
            </a:r>
            <a:r>
              <a:rPr lang="az-Latn-AZ" sz="1600" i="1" dirty="0" smtClean="0">
                <a:solidFill>
                  <a:srgbClr val="FFFF00"/>
                </a:solidFill>
                <a:latin typeface="Times New Roman" pitchFamily="18" charset="0"/>
                <a:cs typeface="Times New Roman" pitchFamily="18" charset="0"/>
              </a:rPr>
              <a:t> xüsusi diqqət verilməli;</a:t>
            </a:r>
          </a:p>
          <a:p>
            <a:pPr marL="342900" indent="-342900" algn="just">
              <a:buFont typeface="+mj-lt"/>
              <a:buAutoNum type="arabicPeriod"/>
            </a:pPr>
            <a:r>
              <a:rPr lang="az-Latn-AZ" sz="1600" i="1" dirty="0" smtClean="0">
                <a:solidFill>
                  <a:srgbClr val="FFFF00"/>
                </a:solidFill>
                <a:latin typeface="Times New Roman" pitchFamily="18" charset="0"/>
                <a:cs typeface="Times New Roman" pitchFamily="18" charset="0"/>
              </a:rPr>
              <a:t>Pambıqçılıq istiqamətində müasir və innovativ</a:t>
            </a:r>
            <a:r>
              <a:rPr lang="en-US" sz="1600" i="1" dirty="0" smtClean="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texnologiyaların</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tətbiqinə</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və</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sair</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tədbirlərə</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geniş</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yer</a:t>
            </a:r>
            <a:r>
              <a:rPr lang="en-US" sz="1600" i="1" dirty="0">
                <a:solidFill>
                  <a:srgbClr val="FFFF00"/>
                </a:solidFill>
                <a:latin typeface="Times New Roman" pitchFamily="18" charset="0"/>
                <a:cs typeface="Times New Roman" pitchFamily="18" charset="0"/>
              </a:rPr>
              <a:t> </a:t>
            </a:r>
            <a:r>
              <a:rPr lang="en-US" sz="1600" i="1" dirty="0" err="1" smtClean="0">
                <a:solidFill>
                  <a:srgbClr val="FFFF00"/>
                </a:solidFill>
                <a:latin typeface="Times New Roman" pitchFamily="18" charset="0"/>
                <a:cs typeface="Times New Roman" pitchFamily="18" charset="0"/>
              </a:rPr>
              <a:t>verilməlidir</a:t>
            </a:r>
            <a:r>
              <a:rPr lang="az-Latn-AZ" sz="1600" i="1" dirty="0" smtClean="0">
                <a:solidFill>
                  <a:srgbClr val="FFFF00"/>
                </a:solidFill>
                <a:latin typeface="Times New Roman" pitchFamily="18" charset="0"/>
                <a:cs typeface="Times New Roman" pitchFamily="18" charset="0"/>
              </a:rPr>
              <a:t>;</a:t>
            </a:r>
          </a:p>
          <a:p>
            <a:pPr marL="342900" indent="-342900" algn="just">
              <a:buFont typeface="+mj-lt"/>
              <a:buAutoNum type="arabicPeriod"/>
            </a:pPr>
            <a:r>
              <a:rPr lang="az-Latn-AZ" sz="1600" i="1" dirty="0" smtClean="0">
                <a:solidFill>
                  <a:srgbClr val="FFFF00"/>
                </a:solidFill>
                <a:latin typeface="Times New Roman" pitchFamily="18" charset="0"/>
                <a:cs typeface="Times New Roman" pitchFamily="18" charset="0"/>
              </a:rPr>
              <a:t> </a:t>
            </a:r>
            <a:r>
              <a:rPr lang="en-US" sz="1600" i="1" dirty="0" err="1" smtClean="0">
                <a:solidFill>
                  <a:srgbClr val="FFFF00"/>
                </a:solidFill>
                <a:latin typeface="Times New Roman" pitchFamily="18" charset="0"/>
                <a:cs typeface="Times New Roman" pitchFamily="18" charset="0"/>
              </a:rPr>
              <a:t>Ölkəmizin</a:t>
            </a:r>
            <a:r>
              <a:rPr lang="en-US" sz="1600" i="1" dirty="0" smtClean="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sosial</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və</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iqtisadi</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inkişafında</a:t>
            </a:r>
            <a:r>
              <a:rPr lang="en-US" sz="1600" i="1" dirty="0">
                <a:solidFill>
                  <a:srgbClr val="FFFF00"/>
                </a:solidFill>
                <a:latin typeface="Times New Roman" pitchFamily="18" charset="0"/>
                <a:cs typeface="Times New Roman" pitchFamily="18" charset="0"/>
              </a:rPr>
              <a:t> </a:t>
            </a:r>
            <a:r>
              <a:rPr lang="en-US" sz="1600" i="1" dirty="0" err="1" smtClean="0">
                <a:solidFill>
                  <a:srgbClr val="FFFF00"/>
                </a:solidFill>
                <a:latin typeface="Times New Roman" pitchFamily="18" charset="0"/>
                <a:cs typeface="Times New Roman" pitchFamily="18" charset="0"/>
              </a:rPr>
              <a:t>pambıqçılı</a:t>
            </a:r>
            <a:r>
              <a:rPr lang="az-Latn-AZ" sz="1600" i="1" dirty="0" smtClean="0">
                <a:solidFill>
                  <a:srgbClr val="FFFF00"/>
                </a:solidFill>
                <a:latin typeface="Times New Roman" pitchFamily="18" charset="0"/>
                <a:cs typeface="Times New Roman" pitchFamily="18" charset="0"/>
              </a:rPr>
              <a:t>ğın genişləndirilməsinə səy göstərilməli;</a:t>
            </a:r>
          </a:p>
          <a:p>
            <a:pPr marL="342900" indent="-342900" algn="just">
              <a:buFont typeface="+mj-lt"/>
              <a:buAutoNum type="arabicPeriod"/>
            </a:pPr>
            <a:r>
              <a:rPr lang="az-Latn-AZ" sz="1600" i="1" dirty="0" smtClean="0">
                <a:solidFill>
                  <a:srgbClr val="FFFF00"/>
                </a:solidFill>
                <a:latin typeface="Times New Roman" pitchFamily="18" charset="0"/>
                <a:cs typeface="Times New Roman" pitchFamily="18" charset="0"/>
              </a:rPr>
              <a:t> Ölkəni torpaq-iqlim şəraitini nəzərə almaqla </a:t>
            </a:r>
            <a:r>
              <a:rPr lang="en-US" sz="1600" i="1" dirty="0" err="1" smtClean="0">
                <a:solidFill>
                  <a:srgbClr val="FFFF00"/>
                </a:solidFill>
                <a:latin typeface="Times New Roman" pitchFamily="18" charset="0"/>
                <a:cs typeface="Times New Roman" pitchFamily="18" charset="0"/>
              </a:rPr>
              <a:t>tezyetişən</a:t>
            </a:r>
            <a:r>
              <a:rPr lang="az-Latn-AZ" sz="1600" i="1" dirty="0" smtClean="0">
                <a:solidFill>
                  <a:srgbClr val="FFFF00"/>
                </a:solidFill>
                <a:latin typeface="Times New Roman" pitchFamily="18" charset="0"/>
                <a:cs typeface="Times New Roman" pitchFamily="18" charset="0"/>
              </a:rPr>
              <a:t> </a:t>
            </a:r>
            <a:r>
              <a:rPr lang="en-US" sz="1600" i="1" dirty="0" err="1" smtClean="0">
                <a:solidFill>
                  <a:srgbClr val="FFFF00"/>
                </a:solidFill>
                <a:latin typeface="Times New Roman" pitchFamily="18" charset="0"/>
                <a:cs typeface="Times New Roman" pitchFamily="18" charset="0"/>
              </a:rPr>
              <a:t>sortların</a:t>
            </a:r>
            <a:r>
              <a:rPr lang="en-US" sz="1600" i="1" dirty="0" smtClean="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əkilməsinə</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məhsulun</a:t>
            </a:r>
            <a:r>
              <a:rPr lang="en-US" sz="1600" i="1" dirty="0">
                <a:solidFill>
                  <a:srgbClr val="FFFF00"/>
                </a:solidFill>
                <a:latin typeface="Times New Roman" pitchFamily="18" charset="0"/>
                <a:cs typeface="Times New Roman" pitchFamily="18" charset="0"/>
              </a:rPr>
              <a:t> optimal </a:t>
            </a:r>
            <a:r>
              <a:rPr lang="en-US" sz="1600" i="1" dirty="0" err="1">
                <a:solidFill>
                  <a:srgbClr val="FFFF00"/>
                </a:solidFill>
                <a:latin typeface="Times New Roman" pitchFamily="18" charset="0"/>
                <a:cs typeface="Times New Roman" pitchFamily="18" charset="0"/>
              </a:rPr>
              <a:t>müddətdə</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yığılmasına</a:t>
            </a:r>
            <a:r>
              <a:rPr lang="en-US" sz="1600" i="1" dirty="0" smtClean="0">
                <a:solidFill>
                  <a:srgbClr val="FFFF00"/>
                </a:solidFill>
                <a:latin typeface="Times New Roman" pitchFamily="18" charset="0"/>
                <a:cs typeface="Times New Roman" pitchFamily="18" charset="0"/>
              </a:rPr>
              <a:t>,</a:t>
            </a:r>
            <a:r>
              <a:rPr lang="az-Latn-AZ" sz="1600" i="1" dirty="0" smtClean="0">
                <a:solidFill>
                  <a:srgbClr val="FFFF00"/>
                </a:solidFill>
                <a:latin typeface="Times New Roman" pitchFamily="18" charset="0"/>
                <a:cs typeface="Times New Roman" pitchFamily="18" charset="0"/>
              </a:rPr>
              <a:t> </a:t>
            </a:r>
            <a:r>
              <a:rPr lang="en-US" sz="1600" i="1" dirty="0" err="1" smtClean="0">
                <a:solidFill>
                  <a:srgbClr val="FFFF00"/>
                </a:solidFill>
                <a:latin typeface="Times New Roman" pitchFamily="18" charset="0"/>
                <a:cs typeface="Times New Roman" pitchFamily="18" charset="0"/>
              </a:rPr>
              <a:t>yeni</a:t>
            </a:r>
            <a:r>
              <a:rPr lang="en-US" sz="1600" i="1" dirty="0" smtClean="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texnologiyaların</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tətbiqinə</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və</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sairə</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tədbirlərə</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geniş</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yer</a:t>
            </a:r>
            <a:r>
              <a:rPr lang="en-US" sz="1600" i="1" dirty="0">
                <a:solidFill>
                  <a:srgbClr val="FFFF00"/>
                </a:solidFill>
                <a:latin typeface="Times New Roman" pitchFamily="18" charset="0"/>
                <a:cs typeface="Times New Roman" pitchFamily="18" charset="0"/>
              </a:rPr>
              <a:t> </a:t>
            </a:r>
            <a:r>
              <a:rPr lang="en-US" sz="1600" i="1" dirty="0" err="1" smtClean="0">
                <a:solidFill>
                  <a:srgbClr val="FFFF00"/>
                </a:solidFill>
                <a:latin typeface="Times New Roman" pitchFamily="18" charset="0"/>
                <a:cs typeface="Times New Roman" pitchFamily="18" charset="0"/>
              </a:rPr>
              <a:t>verilməlidir</a:t>
            </a:r>
            <a:r>
              <a:rPr lang="az-Latn-AZ" sz="1600" i="1" dirty="0" smtClean="0">
                <a:solidFill>
                  <a:srgbClr val="FFFF00"/>
                </a:solidFill>
                <a:latin typeface="Times New Roman" pitchFamily="18" charset="0"/>
                <a:cs typeface="Times New Roman" pitchFamily="18" charset="0"/>
              </a:rPr>
              <a:t>.</a:t>
            </a:r>
          </a:p>
          <a:p>
            <a:pPr marL="342900" indent="-342900" algn="just">
              <a:buFont typeface="+mj-lt"/>
              <a:buAutoNum type="arabicPeriod"/>
            </a:pPr>
            <a:r>
              <a:rPr lang="en-US" sz="1600" i="1" dirty="0" err="1">
                <a:solidFill>
                  <a:srgbClr val="FFFF00"/>
                </a:solidFill>
                <a:latin typeface="Times New Roman" pitchFamily="18" charset="0"/>
                <a:cs typeface="Times New Roman" pitchFamily="18" charset="0"/>
              </a:rPr>
              <a:t>Pambıq</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bitkisindən</a:t>
            </a:r>
            <a:r>
              <a:rPr lang="en-US" sz="1600" i="1" dirty="0">
                <a:solidFill>
                  <a:srgbClr val="FFFF00"/>
                </a:solidFill>
                <a:latin typeface="Times New Roman" pitchFamily="18" charset="0"/>
                <a:cs typeface="Times New Roman" pitchFamily="18" charset="0"/>
              </a:rPr>
              <a:t> 250-dən </a:t>
            </a:r>
            <a:r>
              <a:rPr lang="en-US" sz="1600" i="1" dirty="0" err="1">
                <a:solidFill>
                  <a:srgbClr val="FFFF00"/>
                </a:solidFill>
                <a:latin typeface="Times New Roman" pitchFamily="18" charset="0"/>
                <a:cs typeface="Times New Roman" pitchFamily="18" charset="0"/>
              </a:rPr>
              <a:t>artıq</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adda</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məhsul</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istehsal</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edilir</a:t>
            </a:r>
            <a:r>
              <a:rPr lang="en-US" sz="1600" i="1" dirty="0">
                <a:solidFill>
                  <a:srgbClr val="FFFF00"/>
                </a:solidFill>
                <a:latin typeface="Times New Roman" pitchFamily="18" charset="0"/>
                <a:cs typeface="Times New Roman" pitchFamily="18" charset="0"/>
              </a:rPr>
              <a:t>. O, </a:t>
            </a:r>
            <a:r>
              <a:rPr lang="en-US" sz="1600" i="1" dirty="0" err="1">
                <a:solidFill>
                  <a:srgbClr val="FFFF00"/>
                </a:solidFill>
                <a:latin typeface="Times New Roman" pitchFamily="18" charset="0"/>
                <a:cs typeface="Times New Roman" pitchFamily="18" charset="0"/>
              </a:rPr>
              <a:t>maşınqayırma</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və</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təyyarə</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sənayesində</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kimya</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sənayesində</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heyvandarlıqda</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və</a:t>
            </a:r>
            <a:r>
              <a:rPr lang="en-US" sz="1600" i="1" dirty="0">
                <a:solidFill>
                  <a:srgbClr val="FFFF00"/>
                </a:solidFill>
                <a:latin typeface="Times New Roman" pitchFamily="18" charset="0"/>
                <a:cs typeface="Times New Roman" pitchFamily="18" charset="0"/>
              </a:rPr>
              <a:t> s. </a:t>
            </a:r>
            <a:r>
              <a:rPr lang="en-US" sz="1600" i="1" dirty="0" err="1">
                <a:solidFill>
                  <a:srgbClr val="FFFF00"/>
                </a:solidFill>
                <a:latin typeface="Times New Roman" pitchFamily="18" charset="0"/>
                <a:cs typeface="Times New Roman" pitchFamily="18" charset="0"/>
              </a:rPr>
              <a:t>sahələrdə</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çox</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qiymətli</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xammaldır</a:t>
            </a:r>
            <a:r>
              <a:rPr lang="en-US" sz="1600" i="1" dirty="0" smtClean="0">
                <a:solidFill>
                  <a:srgbClr val="FFFF00"/>
                </a:solidFill>
                <a:latin typeface="Times New Roman" pitchFamily="18" charset="0"/>
                <a:cs typeface="Times New Roman" pitchFamily="18" charset="0"/>
              </a:rPr>
              <a:t>.</a:t>
            </a:r>
            <a:endParaRPr lang="az-Latn-AZ" sz="1600" i="1" dirty="0" smtClean="0">
              <a:solidFill>
                <a:srgbClr val="FFFF00"/>
              </a:solidFill>
              <a:latin typeface="Times New Roman" pitchFamily="18" charset="0"/>
              <a:cs typeface="Times New Roman" pitchFamily="18" charset="0"/>
            </a:endParaRPr>
          </a:p>
          <a:p>
            <a:pPr marL="342900" indent="-342900" algn="just">
              <a:buFont typeface="+mj-lt"/>
              <a:buAutoNum type="arabicPeriod"/>
            </a:pPr>
            <a:r>
              <a:rPr lang="az-Latn-AZ" sz="1600" i="1" dirty="0" smtClean="0">
                <a:solidFill>
                  <a:srgbClr val="FFFF00"/>
                </a:solidFill>
                <a:latin typeface="Times New Roman" pitchFamily="18" charset="0"/>
                <a:cs typeface="Times New Roman" pitchFamily="18" charset="0"/>
              </a:rPr>
              <a:t>Bu sahədə məhsuldarlığın artırılması üçün p</a:t>
            </a:r>
            <a:r>
              <a:rPr lang="en-US" sz="1600" i="1" dirty="0" err="1" smtClean="0">
                <a:solidFill>
                  <a:srgbClr val="FFFF00"/>
                </a:solidFill>
                <a:latin typeface="Times New Roman" pitchFamily="18" charset="0"/>
                <a:cs typeface="Times New Roman" pitchFamily="18" charset="0"/>
              </a:rPr>
              <a:t>ambıq</a:t>
            </a:r>
            <a:r>
              <a:rPr lang="en-US" sz="1600" i="1" dirty="0" smtClean="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istehsalçılarına</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xüsusi</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subsidiyalar</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və</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güzəştli</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kreditlər</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verilməlidir</a:t>
            </a:r>
            <a:r>
              <a:rPr lang="en-US" sz="1600" i="1" dirty="0" smtClean="0">
                <a:solidFill>
                  <a:srgbClr val="FFFF00"/>
                </a:solidFill>
                <a:latin typeface="Times New Roman" pitchFamily="18" charset="0"/>
                <a:cs typeface="Times New Roman" pitchFamily="18" charset="0"/>
              </a:rPr>
              <a:t>;</a:t>
            </a:r>
            <a:endParaRPr lang="en-US" sz="1600" i="1" dirty="0">
              <a:solidFill>
                <a:srgbClr val="FFFF00"/>
              </a:solidFill>
              <a:latin typeface="Times New Roman" pitchFamily="18" charset="0"/>
              <a:cs typeface="Times New Roman" pitchFamily="18" charset="0"/>
            </a:endParaRPr>
          </a:p>
          <a:p>
            <a:pPr marL="342900" indent="-342900" algn="just">
              <a:buFont typeface="+mj-lt"/>
              <a:buAutoNum type="arabicPeriod"/>
            </a:pPr>
            <a:r>
              <a:rPr lang="az-Latn-AZ" sz="1600" i="1" dirty="0" smtClean="0">
                <a:solidFill>
                  <a:srgbClr val="FFFF00"/>
                </a:solidFill>
                <a:latin typeface="Times New Roman" pitchFamily="18" charset="0"/>
                <a:cs typeface="Times New Roman" pitchFamily="18" charset="0"/>
              </a:rPr>
              <a:t>Eyni zamanda x</a:t>
            </a:r>
            <a:r>
              <a:rPr lang="en-US" sz="1600" i="1" dirty="0" smtClean="0">
                <a:solidFill>
                  <a:srgbClr val="FFFF00"/>
                </a:solidFill>
                <a:latin typeface="Times New Roman" pitchFamily="18" charset="0"/>
                <a:cs typeface="Times New Roman" pitchFamily="18" charset="0"/>
              </a:rPr>
              <a:t>am </a:t>
            </a:r>
            <a:r>
              <a:rPr lang="en-US" sz="1600" i="1" dirty="0" err="1">
                <a:solidFill>
                  <a:srgbClr val="FFFF00"/>
                </a:solidFill>
                <a:latin typeface="Times New Roman" pitchFamily="18" charset="0"/>
                <a:cs typeface="Times New Roman" pitchFamily="18" charset="0"/>
              </a:rPr>
              <a:t>pambığın</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satınalma</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qiymətləri</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artırılmalıdır</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çünki</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bugünkü</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qiymət</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dollarla</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müqayisdə</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xeyli</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aşağıdır</a:t>
            </a:r>
            <a:r>
              <a:rPr lang="en-US" sz="1600" i="1" dirty="0" smtClean="0">
                <a:solidFill>
                  <a:srgbClr val="FFFF00"/>
                </a:solidFill>
                <a:latin typeface="Times New Roman" pitchFamily="18" charset="0"/>
                <a:cs typeface="Times New Roman" pitchFamily="18" charset="0"/>
              </a:rPr>
              <a:t>);</a:t>
            </a:r>
            <a:endParaRPr lang="en-US" sz="1600" i="1" dirty="0">
              <a:solidFill>
                <a:srgbClr val="FFFF00"/>
              </a:solidFill>
              <a:latin typeface="Times New Roman" pitchFamily="18" charset="0"/>
              <a:cs typeface="Times New Roman" pitchFamily="18" charset="0"/>
            </a:endParaRPr>
          </a:p>
          <a:p>
            <a:pPr marL="342900" indent="-342900" algn="just">
              <a:buFont typeface="+mj-lt"/>
              <a:buAutoNum type="arabicPeriod"/>
            </a:pPr>
            <a:r>
              <a:rPr lang="en-US" sz="1600" i="1" dirty="0" smtClean="0">
                <a:solidFill>
                  <a:srgbClr val="FFFF00"/>
                </a:solidFill>
                <a:latin typeface="Times New Roman" pitchFamily="18" charset="0"/>
                <a:cs typeface="Times New Roman" pitchFamily="18" charset="0"/>
              </a:rPr>
              <a:t> </a:t>
            </a:r>
            <a:r>
              <a:rPr lang="az-Latn-AZ" sz="1600" i="1" dirty="0" smtClean="0">
                <a:solidFill>
                  <a:srgbClr val="FFFF00"/>
                </a:solidFill>
                <a:latin typeface="Times New Roman" pitchFamily="18" charset="0"/>
                <a:cs typeface="Times New Roman" pitchFamily="18" charset="0"/>
              </a:rPr>
              <a:t>Ölkədə pambıq istehsalının artırılması və bu sahənin daha aktuallaşdırılması üçün </a:t>
            </a:r>
            <a:r>
              <a:rPr lang="en-US" sz="1600" i="1" dirty="0" err="1" smtClean="0">
                <a:solidFill>
                  <a:srgbClr val="FFFF00"/>
                </a:solidFill>
                <a:latin typeface="Times New Roman" pitchFamily="18" charset="0"/>
                <a:cs typeface="Times New Roman" pitchFamily="18" charset="0"/>
              </a:rPr>
              <a:t>pambıq</a:t>
            </a:r>
            <a:r>
              <a:rPr lang="en-US" sz="1600" i="1" dirty="0" smtClean="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istehsalçılarının</a:t>
            </a:r>
            <a:r>
              <a:rPr lang="en-US" sz="1600" i="1" dirty="0">
                <a:solidFill>
                  <a:srgbClr val="FFFF00"/>
                </a:solidFill>
                <a:latin typeface="Times New Roman" pitchFamily="18" charset="0"/>
                <a:cs typeface="Times New Roman" pitchFamily="18" charset="0"/>
              </a:rPr>
              <a:t> </a:t>
            </a:r>
            <a:r>
              <a:rPr lang="az-Latn-AZ" sz="1600" i="1" dirty="0" smtClean="0">
                <a:solidFill>
                  <a:srgbClr val="FFFF00"/>
                </a:solidFill>
                <a:latin typeface="Times New Roman" pitchFamily="18" charset="0"/>
                <a:cs typeface="Times New Roman" pitchFamily="18" charset="0"/>
              </a:rPr>
              <a:t>a</a:t>
            </a:r>
            <a:r>
              <a:rPr lang="en-US" sz="1600" i="1" dirty="0" err="1" smtClean="0">
                <a:solidFill>
                  <a:srgbClr val="FFFF00"/>
                </a:solidFill>
                <a:latin typeface="Times New Roman" pitchFamily="18" charset="0"/>
                <a:cs typeface="Times New Roman" pitchFamily="18" charset="0"/>
              </a:rPr>
              <a:t>ssosiasiyası</a:t>
            </a:r>
            <a:r>
              <a:rPr lang="en-US" sz="1600" i="1" dirty="0" smtClean="0">
                <a:solidFill>
                  <a:srgbClr val="FFFF00"/>
                </a:solidFill>
                <a:latin typeface="Times New Roman" pitchFamily="18" charset="0"/>
                <a:cs typeface="Times New Roman" pitchFamily="18" charset="0"/>
              </a:rPr>
              <a:t> </a:t>
            </a:r>
            <a:r>
              <a:rPr lang="en-US" sz="1600" i="1" dirty="0" err="1" smtClean="0">
                <a:solidFill>
                  <a:srgbClr val="FFFF00"/>
                </a:solidFill>
                <a:latin typeface="Times New Roman" pitchFamily="18" charset="0"/>
                <a:cs typeface="Times New Roman" pitchFamily="18" charset="0"/>
              </a:rPr>
              <a:t>yaradılma</a:t>
            </a:r>
            <a:r>
              <a:rPr lang="az-Latn-AZ" sz="1600" i="1" dirty="0" smtClean="0">
                <a:solidFill>
                  <a:srgbClr val="FFFF00"/>
                </a:solidFill>
                <a:latin typeface="Times New Roman" pitchFamily="18" charset="0"/>
                <a:cs typeface="Times New Roman" pitchFamily="18" charset="0"/>
              </a:rPr>
              <a:t>sı daha məqsədəuyğundur</a:t>
            </a:r>
            <a:r>
              <a:rPr lang="en-US" sz="1600" i="1" dirty="0" smtClean="0">
                <a:solidFill>
                  <a:srgbClr val="FFFF00"/>
                </a:solidFill>
                <a:latin typeface="Times New Roman" pitchFamily="18" charset="0"/>
                <a:cs typeface="Times New Roman" pitchFamily="18" charset="0"/>
              </a:rPr>
              <a:t>;</a:t>
            </a:r>
            <a:endParaRPr lang="en-US" sz="1600" i="1" dirty="0">
              <a:solidFill>
                <a:srgbClr val="FFFF00"/>
              </a:solidFill>
              <a:latin typeface="Times New Roman" pitchFamily="18" charset="0"/>
              <a:cs typeface="Times New Roman" pitchFamily="18" charset="0"/>
            </a:endParaRPr>
          </a:p>
          <a:p>
            <a:pPr marL="342900" indent="-342900" algn="just">
              <a:buFont typeface="+mj-lt"/>
              <a:buAutoNum type="arabicPeriod"/>
            </a:pPr>
            <a:r>
              <a:rPr lang="az-Latn-AZ" sz="1600" i="1" dirty="0" smtClean="0">
                <a:solidFill>
                  <a:srgbClr val="FFFF00"/>
                </a:solidFill>
                <a:latin typeface="Times New Roman" pitchFamily="18" charset="0"/>
                <a:cs typeface="Times New Roman" pitchFamily="18" charset="0"/>
              </a:rPr>
              <a:t>Pambıq istehsalının gücləndirilməsi baxımından</a:t>
            </a:r>
            <a:r>
              <a:rPr lang="en-US" sz="1600" i="1" dirty="0" smtClean="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torpaqların</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meliorativ</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vəziyyətini</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yaxşılaşdırmaq</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üçün</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irriqasiya</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sistemləri</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yenidən</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qurulmalıdır</a:t>
            </a:r>
            <a:r>
              <a:rPr lang="en-US" sz="1600" i="1" dirty="0" smtClean="0">
                <a:solidFill>
                  <a:srgbClr val="FFFF00"/>
                </a:solidFill>
                <a:latin typeface="Times New Roman" pitchFamily="18" charset="0"/>
                <a:cs typeface="Times New Roman" pitchFamily="18" charset="0"/>
              </a:rPr>
              <a:t>;</a:t>
            </a:r>
            <a:endParaRPr lang="en-US" sz="1600" i="1" dirty="0">
              <a:solidFill>
                <a:srgbClr val="FFFF00"/>
              </a:solidFill>
              <a:latin typeface="Times New Roman" pitchFamily="18" charset="0"/>
              <a:cs typeface="Times New Roman" pitchFamily="18" charset="0"/>
            </a:endParaRPr>
          </a:p>
          <a:p>
            <a:pPr marL="342900" indent="-342900" algn="just">
              <a:buFont typeface="+mj-lt"/>
              <a:buAutoNum type="arabicPeriod"/>
            </a:pPr>
            <a:r>
              <a:rPr lang="en-US" sz="1600" i="1" dirty="0" smtClean="0">
                <a:solidFill>
                  <a:srgbClr val="FFFF00"/>
                </a:solidFill>
                <a:latin typeface="Times New Roman" pitchFamily="18" charset="0"/>
                <a:cs typeface="Times New Roman" pitchFamily="18" charset="0"/>
              </a:rPr>
              <a:t> </a:t>
            </a:r>
            <a:r>
              <a:rPr lang="az-Latn-AZ" sz="1600" i="1" dirty="0" smtClean="0">
                <a:solidFill>
                  <a:srgbClr val="FFFF00"/>
                </a:solidFill>
                <a:latin typeface="Times New Roman" pitchFamily="18" charset="0"/>
                <a:cs typeface="Times New Roman" pitchFamily="18" charset="0"/>
              </a:rPr>
              <a:t>Pambığın əkin sxemində p</a:t>
            </a:r>
            <a:r>
              <a:rPr lang="en-US" sz="1600" i="1" dirty="0" err="1" smtClean="0">
                <a:solidFill>
                  <a:srgbClr val="FFFF00"/>
                </a:solidFill>
                <a:latin typeface="Times New Roman" pitchFamily="18" charset="0"/>
                <a:cs typeface="Times New Roman" pitchFamily="18" charset="0"/>
              </a:rPr>
              <a:t>ambıq</a:t>
            </a:r>
            <a:r>
              <a:rPr lang="en-US" sz="1600" i="1" dirty="0" smtClean="0">
                <a:solidFill>
                  <a:srgbClr val="FFFF00"/>
                </a:solidFill>
                <a:latin typeface="Times New Roman" pitchFamily="18" charset="0"/>
                <a:cs typeface="Times New Roman" pitchFamily="18" charset="0"/>
              </a:rPr>
              <a:t> </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taxıl</a:t>
            </a:r>
            <a:r>
              <a:rPr lang="en-US" sz="1600" i="1" dirty="0">
                <a:solidFill>
                  <a:srgbClr val="FFFF00"/>
                </a:solidFill>
                <a:latin typeface="Times New Roman" pitchFamily="18" charset="0"/>
                <a:cs typeface="Times New Roman" pitchFamily="18" charset="0"/>
              </a:rPr>
              <a:t> – </a:t>
            </a:r>
            <a:r>
              <a:rPr lang="en-US" sz="1600" i="1" dirty="0" err="1">
                <a:solidFill>
                  <a:srgbClr val="FFFF00"/>
                </a:solidFill>
                <a:latin typeface="Times New Roman" pitchFamily="18" charset="0"/>
                <a:cs typeface="Times New Roman" pitchFamily="18" charset="0"/>
              </a:rPr>
              <a:t>yonca</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növbəli</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əkin</a:t>
            </a:r>
            <a:r>
              <a:rPr lang="en-US" sz="1600" i="1" dirty="0">
                <a:solidFill>
                  <a:srgbClr val="FFFF00"/>
                </a:solidFill>
                <a:latin typeface="Times New Roman" pitchFamily="18" charset="0"/>
                <a:cs typeface="Times New Roman" pitchFamily="18" charset="0"/>
              </a:rPr>
              <a:t> </a:t>
            </a:r>
            <a:r>
              <a:rPr lang="en-US" sz="1600" i="1" dirty="0" err="1" smtClean="0">
                <a:solidFill>
                  <a:srgbClr val="FFFF00"/>
                </a:solidFill>
                <a:latin typeface="Times New Roman" pitchFamily="18" charset="0"/>
                <a:cs typeface="Times New Roman" pitchFamily="18" charset="0"/>
              </a:rPr>
              <a:t>sistemin</a:t>
            </a:r>
            <a:r>
              <a:rPr lang="az-Latn-AZ" sz="1600" i="1" dirty="0" smtClean="0">
                <a:solidFill>
                  <a:srgbClr val="FFFF00"/>
                </a:solidFill>
                <a:latin typeface="Times New Roman" pitchFamily="18" charset="0"/>
                <a:cs typeface="Times New Roman" pitchFamily="18" charset="0"/>
              </a:rPr>
              <a:t>in qurulması zamanı </a:t>
            </a:r>
            <a:r>
              <a:rPr lang="en-US" sz="1600" i="1" dirty="0" err="1" smtClean="0">
                <a:solidFill>
                  <a:srgbClr val="FFFF00"/>
                </a:solidFill>
                <a:latin typeface="Times New Roman" pitchFamily="18" charset="0"/>
                <a:cs typeface="Times New Roman" pitchFamily="18" charset="0"/>
              </a:rPr>
              <a:t>torpaqların</a:t>
            </a:r>
            <a:r>
              <a:rPr lang="en-US" sz="1600" i="1" dirty="0" smtClean="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münbitliyini</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və</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məsuldarlığını</a:t>
            </a:r>
            <a:r>
              <a:rPr lang="en-US" sz="1600" i="1" dirty="0">
                <a:solidFill>
                  <a:srgbClr val="FFFF00"/>
                </a:solidFill>
                <a:latin typeface="Times New Roman" pitchFamily="18" charset="0"/>
                <a:cs typeface="Times New Roman" pitchFamily="18" charset="0"/>
              </a:rPr>
              <a:t> </a:t>
            </a:r>
            <a:r>
              <a:rPr lang="en-US" sz="1600" i="1" dirty="0" err="1" smtClean="0">
                <a:solidFill>
                  <a:srgbClr val="FFFF00"/>
                </a:solidFill>
                <a:latin typeface="Times New Roman" pitchFamily="18" charset="0"/>
                <a:cs typeface="Times New Roman" pitchFamily="18" charset="0"/>
              </a:rPr>
              <a:t>artırmaq</a:t>
            </a:r>
            <a:r>
              <a:rPr lang="en-US" sz="1600" i="1" dirty="0" smtClean="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aqrokimyəvi</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xidmətlərdən</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geniş</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istifadə</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edilməlidir</a:t>
            </a:r>
            <a:r>
              <a:rPr lang="en-US" sz="1600" i="1" dirty="0" smtClean="0">
                <a:solidFill>
                  <a:srgbClr val="FFFF00"/>
                </a:solidFill>
                <a:latin typeface="Times New Roman" pitchFamily="18" charset="0"/>
                <a:cs typeface="Times New Roman" pitchFamily="18" charset="0"/>
              </a:rPr>
              <a:t>;</a:t>
            </a:r>
            <a:endParaRPr lang="en-US" sz="1600" i="1" dirty="0">
              <a:solidFill>
                <a:srgbClr val="FFFF00"/>
              </a:solidFill>
              <a:latin typeface="Times New Roman" pitchFamily="18" charset="0"/>
              <a:cs typeface="Times New Roman" pitchFamily="18" charset="0"/>
            </a:endParaRPr>
          </a:p>
          <a:p>
            <a:pPr marL="342900" indent="-342900" algn="just">
              <a:buFont typeface="+mj-lt"/>
              <a:buAutoNum type="arabicPeriod"/>
            </a:pPr>
            <a:r>
              <a:rPr lang="en-US" sz="1600" i="1" dirty="0" smtClean="0">
                <a:solidFill>
                  <a:srgbClr val="FFFF00"/>
                </a:solidFill>
                <a:latin typeface="Times New Roman" pitchFamily="18" charset="0"/>
                <a:cs typeface="Times New Roman" pitchFamily="18" charset="0"/>
              </a:rPr>
              <a:t> </a:t>
            </a:r>
            <a:r>
              <a:rPr lang="az-Latn-AZ" sz="1600" i="1" dirty="0" err="1">
                <a:solidFill>
                  <a:srgbClr val="FFFF00"/>
                </a:solidFill>
                <a:latin typeface="Times New Roman" pitchFamily="18" charset="0"/>
                <a:cs typeface="Times New Roman" pitchFamily="18" charset="0"/>
              </a:rPr>
              <a:t>P</a:t>
            </a:r>
            <a:r>
              <a:rPr lang="en-US" sz="1600" i="1" dirty="0" err="1" smtClean="0">
                <a:solidFill>
                  <a:srgbClr val="FFFF00"/>
                </a:solidFill>
                <a:latin typeface="Times New Roman" pitchFamily="18" charset="0"/>
                <a:cs typeface="Times New Roman" pitchFamily="18" charset="0"/>
              </a:rPr>
              <a:t>ambıq</a:t>
            </a:r>
            <a:r>
              <a:rPr lang="en-US" sz="1600" i="1" dirty="0" smtClean="0">
                <a:solidFill>
                  <a:srgbClr val="FFFF00"/>
                </a:solidFill>
                <a:latin typeface="Times New Roman" pitchFamily="18" charset="0"/>
                <a:cs typeface="Times New Roman" pitchFamily="18" charset="0"/>
              </a:rPr>
              <a:t> </a:t>
            </a:r>
            <a:r>
              <a:rPr lang="en-US" sz="1600" i="1" dirty="0">
                <a:solidFill>
                  <a:srgbClr val="FFFF00"/>
                </a:solidFill>
                <a:latin typeface="Times New Roman" pitchFamily="18" charset="0"/>
                <a:cs typeface="Times New Roman" pitchFamily="18" charset="0"/>
              </a:rPr>
              <a:t>son </a:t>
            </a:r>
            <a:r>
              <a:rPr lang="en-US" sz="1600" i="1" dirty="0" err="1">
                <a:solidFill>
                  <a:srgbClr val="FFFF00"/>
                </a:solidFill>
                <a:latin typeface="Times New Roman" pitchFamily="18" charset="0"/>
                <a:cs typeface="Times New Roman" pitchFamily="18" charset="0"/>
              </a:rPr>
              <a:t>məhsula</a:t>
            </a:r>
            <a:r>
              <a:rPr lang="en-US" sz="1600" i="1" dirty="0">
                <a:solidFill>
                  <a:srgbClr val="FFFF00"/>
                </a:solidFill>
                <a:latin typeface="Times New Roman" pitchFamily="18" charset="0"/>
                <a:cs typeface="Times New Roman" pitchFamily="18" charset="0"/>
              </a:rPr>
              <a:t> </a:t>
            </a:r>
            <a:r>
              <a:rPr lang="en-US" sz="1600" i="1" dirty="0" err="1" smtClean="0">
                <a:solidFill>
                  <a:srgbClr val="FFFF00"/>
                </a:solidFill>
                <a:latin typeface="Times New Roman" pitchFamily="18" charset="0"/>
                <a:cs typeface="Times New Roman" pitchFamily="18" charset="0"/>
              </a:rPr>
              <a:t>keçməli</a:t>
            </a:r>
            <a:r>
              <a:rPr lang="en-US" sz="1600" i="1" dirty="0" smtClean="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və</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emal</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sənayesi</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toxuculuq-trikotaj</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yem</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yağ</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və</a:t>
            </a:r>
            <a:r>
              <a:rPr lang="en-US" sz="1600" i="1" dirty="0">
                <a:solidFill>
                  <a:srgbClr val="FFFF00"/>
                </a:solidFill>
                <a:latin typeface="Times New Roman" pitchFamily="18" charset="0"/>
                <a:cs typeface="Times New Roman" pitchFamily="18" charset="0"/>
              </a:rPr>
              <a:t> s.) </a:t>
            </a:r>
            <a:r>
              <a:rPr lang="en-US" sz="1600" i="1" dirty="0" err="1">
                <a:solidFill>
                  <a:srgbClr val="FFFF00"/>
                </a:solidFill>
                <a:latin typeface="Times New Roman" pitchFamily="18" charset="0"/>
                <a:cs typeface="Times New Roman" pitchFamily="18" charset="0"/>
              </a:rPr>
              <a:t>yaradılmalı</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dünya</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bazarına</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hazır</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məhsul</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çıxarılmalıdır</a:t>
            </a:r>
            <a:r>
              <a:rPr lang="en-US" sz="1600" i="1" dirty="0">
                <a:solidFill>
                  <a:srgbClr val="FFFF00"/>
                </a:solidFill>
                <a:latin typeface="Times New Roman" pitchFamily="18" charset="0"/>
                <a:cs typeface="Times New Roman" pitchFamily="18" charset="0"/>
              </a:rPr>
              <a:t>;</a:t>
            </a:r>
          </a:p>
          <a:p>
            <a:pPr marL="342900" indent="-342900" algn="just">
              <a:buFont typeface="+mj-lt"/>
              <a:buAutoNum type="arabicPeriod"/>
            </a:pPr>
            <a:r>
              <a:rPr lang="en-US" sz="1600" i="1" dirty="0" smtClean="0">
                <a:solidFill>
                  <a:srgbClr val="FFFF00"/>
                </a:solidFill>
                <a:latin typeface="Times New Roman" pitchFamily="18" charset="0"/>
                <a:cs typeface="Times New Roman" pitchFamily="18" charset="0"/>
              </a:rPr>
              <a:t> </a:t>
            </a:r>
            <a:r>
              <a:rPr lang="az-Latn-AZ" sz="1600" i="1" dirty="0" err="1">
                <a:solidFill>
                  <a:srgbClr val="FFFF00"/>
                </a:solidFill>
                <a:latin typeface="Times New Roman" pitchFamily="18" charset="0"/>
                <a:cs typeface="Times New Roman" pitchFamily="18" charset="0"/>
              </a:rPr>
              <a:t>P</a:t>
            </a:r>
            <a:r>
              <a:rPr lang="en-US" sz="1600" i="1" dirty="0" err="1" smtClean="0">
                <a:solidFill>
                  <a:srgbClr val="FFFF00"/>
                </a:solidFill>
                <a:latin typeface="Times New Roman" pitchFamily="18" charset="0"/>
                <a:cs typeface="Times New Roman" pitchFamily="18" charset="0"/>
              </a:rPr>
              <a:t>ambıqçılıqla</a:t>
            </a:r>
            <a:r>
              <a:rPr lang="en-US" sz="1600" i="1" dirty="0" smtClean="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məşğul</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olan</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xarici</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investorların</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ölkəyə</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gəlmələri</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üçün</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daha</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əlverişli</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şərait</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yaradılmalıdır</a:t>
            </a:r>
            <a:r>
              <a:rPr lang="en-US" sz="1600" i="1" dirty="0">
                <a:solidFill>
                  <a:srgbClr val="FFFF00"/>
                </a:solidFill>
                <a:latin typeface="Times New Roman" pitchFamily="18" charset="0"/>
                <a:cs typeface="Times New Roman" pitchFamily="18" charset="0"/>
              </a:rPr>
              <a:t>; </a:t>
            </a:r>
          </a:p>
          <a:p>
            <a:pPr marL="342900" indent="-342900" algn="just">
              <a:buFont typeface="+mj-lt"/>
              <a:buAutoNum type="arabicPeriod"/>
            </a:pPr>
            <a:r>
              <a:rPr lang="az-Latn-AZ" sz="1600" i="1" dirty="0" smtClean="0">
                <a:solidFill>
                  <a:srgbClr val="FFFF00"/>
                </a:solidFill>
                <a:latin typeface="Times New Roman" pitchFamily="18" charset="0"/>
                <a:cs typeface="Times New Roman" pitchFamily="18" charset="0"/>
              </a:rPr>
              <a:t>Pambığın suya olan tələbatını nəzərə alıb s</a:t>
            </a:r>
            <a:r>
              <a:rPr lang="en-US" sz="1600" i="1" dirty="0" err="1" smtClean="0">
                <a:solidFill>
                  <a:srgbClr val="FFFF00"/>
                </a:solidFill>
                <a:latin typeface="Times New Roman" pitchFamily="18" charset="0"/>
                <a:cs typeface="Times New Roman" pitchFamily="18" charset="0"/>
              </a:rPr>
              <a:t>uvarma</a:t>
            </a:r>
            <a:r>
              <a:rPr lang="en-US" sz="1600" i="1" dirty="0" smtClean="0">
                <a:solidFill>
                  <a:srgbClr val="FFFF00"/>
                </a:solidFill>
                <a:latin typeface="Times New Roman" pitchFamily="18" charset="0"/>
                <a:cs typeface="Times New Roman" pitchFamily="18" charset="0"/>
              </a:rPr>
              <a:t> </a:t>
            </a:r>
            <a:r>
              <a:rPr lang="en-US" sz="1600" i="1" dirty="0" err="1" smtClean="0">
                <a:solidFill>
                  <a:srgbClr val="FFFF00"/>
                </a:solidFill>
                <a:latin typeface="Times New Roman" pitchFamily="18" charset="0"/>
                <a:cs typeface="Times New Roman" pitchFamily="18" charset="0"/>
              </a:rPr>
              <a:t>suyu</a:t>
            </a:r>
            <a:r>
              <a:rPr lang="az-Latn-AZ" sz="1600" i="1" dirty="0">
                <a:solidFill>
                  <a:srgbClr val="FFFF00"/>
                </a:solidFill>
                <a:latin typeface="Times New Roman" pitchFamily="18" charset="0"/>
                <a:cs typeface="Times New Roman" pitchFamily="18" charset="0"/>
              </a:rPr>
              <a:t> </a:t>
            </a:r>
            <a:r>
              <a:rPr lang="az-Latn-AZ" sz="1600" i="1" dirty="0" smtClean="0">
                <a:solidFill>
                  <a:srgbClr val="FFFF00"/>
                </a:solidFill>
                <a:latin typeface="Times New Roman" pitchFamily="18" charset="0"/>
                <a:cs typeface="Times New Roman" pitchFamily="18" charset="0"/>
              </a:rPr>
              <a:t>çatışmayan regionlarda ilk n</a:t>
            </a:r>
            <a:r>
              <a:rPr lang="en-US" sz="1600" i="1" dirty="0" err="1" smtClean="0">
                <a:solidFill>
                  <a:srgbClr val="FFFF00"/>
                </a:solidFill>
                <a:latin typeface="Times New Roman" pitchFamily="18" charset="0"/>
                <a:cs typeface="Times New Roman" pitchFamily="18" charset="0"/>
              </a:rPr>
              <a:t>övbədə</a:t>
            </a:r>
            <a:r>
              <a:rPr lang="en-US" sz="1600" i="1" dirty="0" smtClean="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su</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problemi</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həll</a:t>
            </a:r>
            <a:r>
              <a:rPr lang="en-US" sz="1600" i="1" dirty="0">
                <a:solidFill>
                  <a:srgbClr val="FFFF00"/>
                </a:solidFill>
                <a:latin typeface="Times New Roman" pitchFamily="18" charset="0"/>
                <a:cs typeface="Times New Roman" pitchFamily="18" charset="0"/>
              </a:rPr>
              <a:t> </a:t>
            </a:r>
            <a:r>
              <a:rPr lang="en-US" sz="1600" i="1" dirty="0" err="1">
                <a:solidFill>
                  <a:srgbClr val="FFFF00"/>
                </a:solidFill>
                <a:latin typeface="Times New Roman" pitchFamily="18" charset="0"/>
                <a:cs typeface="Times New Roman" pitchFamily="18" charset="0"/>
              </a:rPr>
              <a:t>edilməlidir</a:t>
            </a:r>
            <a:r>
              <a:rPr lang="en-US" sz="1600" i="1" dirty="0" smtClean="0">
                <a:solidFill>
                  <a:srgbClr val="FFFF00"/>
                </a:solidFill>
                <a:latin typeface="Times New Roman" pitchFamily="18" charset="0"/>
                <a:cs typeface="Times New Roman" pitchFamily="18" charset="0"/>
              </a:rPr>
              <a:t>;</a:t>
            </a:r>
            <a:endParaRPr lang="az-Latn-AZ" sz="1600" i="1" dirty="0" smtClean="0">
              <a:solidFill>
                <a:srgbClr val="FFFF00"/>
              </a:solidFill>
              <a:latin typeface="Times New Roman" pitchFamily="18" charset="0"/>
              <a:cs typeface="Times New Roman" pitchFamily="18" charset="0"/>
            </a:endParaRPr>
          </a:p>
          <a:p>
            <a:pPr marL="342900" indent="-342900" algn="just">
              <a:buFont typeface="+mj-lt"/>
              <a:buAutoNum type="arabicPeriod"/>
            </a:pPr>
            <a:endParaRPr lang="az-Latn-AZ" sz="1600" i="1" dirty="0">
              <a:solidFill>
                <a:srgbClr val="FFFF00"/>
              </a:solidFill>
              <a:latin typeface="Times New Roman" pitchFamily="18" charset="0"/>
              <a:cs typeface="Times New Roman" pitchFamily="18" charset="0"/>
            </a:endParaRPr>
          </a:p>
          <a:p>
            <a:pPr algn="just"/>
            <a:endParaRPr lang="en-US" sz="1600" i="1" dirty="0">
              <a:solidFill>
                <a:srgbClr val="FFFF00"/>
              </a:solidFill>
              <a:latin typeface="Times New Roman" pitchFamily="18" charset="0"/>
              <a:cs typeface="Times New Roman" pitchFamily="18" charset="0"/>
            </a:endParaRPr>
          </a:p>
          <a:p>
            <a:pPr marL="342900" indent="-342900" algn="just">
              <a:buFont typeface="+mj-lt"/>
              <a:buAutoNum type="arabicPeriod"/>
            </a:pPr>
            <a:endParaRPr lang="en-US" sz="1600" i="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757659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F546A"/>
        </a:solidFill>
        <a:effectLst/>
      </p:bgPr>
    </p:bg>
    <p:spTree>
      <p:nvGrpSpPr>
        <p:cNvPr id="1" name=""/>
        <p:cNvGrpSpPr/>
        <p:nvPr/>
      </p:nvGrpSpPr>
      <p:grpSpPr>
        <a:xfrm>
          <a:off x="0" y="0"/>
          <a:ext cx="0" cy="0"/>
          <a:chOff x="0" y="0"/>
          <a:chExt cx="0" cy="0"/>
        </a:xfrm>
      </p:grpSpPr>
      <p:sp>
        <p:nvSpPr>
          <p:cNvPr id="2" name="Oval 1"/>
          <p:cNvSpPr/>
          <p:nvPr/>
        </p:nvSpPr>
        <p:spPr>
          <a:xfrm>
            <a:off x="3037401" y="5199888"/>
            <a:ext cx="464234" cy="4327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5">
            <a:extLst>
              <a:ext uri="{FF2B5EF4-FFF2-40B4-BE49-F238E27FC236}">
                <a16:creationId xmlns="" xmlns:a16="http://schemas.microsoft.com/office/drawing/2014/main" id="{103C51F8-CB88-4F1C-A1DF-65546EDA831B}"/>
              </a:ext>
            </a:extLst>
          </p:cNvPr>
          <p:cNvSpPr txBox="1">
            <a:spLocks noChangeArrowheads="1"/>
          </p:cNvSpPr>
          <p:nvPr/>
        </p:nvSpPr>
        <p:spPr bwMode="auto">
          <a:xfrm>
            <a:off x="609600" y="489248"/>
            <a:ext cx="10017760" cy="707886"/>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az-Latn-AZ" sz="2000" b="1" dirty="0" smtClean="0">
                <a:solidFill>
                  <a:schemeClr val="bg1"/>
                </a:solidFill>
              </a:rPr>
              <a:t>Elmi-Tədqiqat və Statistik İnnovasiyalar Mərkəzi aparılan araşdırmalar və </a:t>
            </a:r>
            <a:r>
              <a:rPr lang="en-US" sz="2000" b="1" dirty="0" err="1" smtClean="0">
                <a:solidFill>
                  <a:schemeClr val="bg1"/>
                </a:solidFill>
              </a:rPr>
              <a:t>statistik</a:t>
            </a:r>
            <a:r>
              <a:rPr lang="en-US" sz="2000" b="1" dirty="0" smtClean="0">
                <a:solidFill>
                  <a:schemeClr val="bg1"/>
                </a:solidFill>
              </a:rPr>
              <a:t> </a:t>
            </a:r>
            <a:r>
              <a:rPr lang="az-Latn-AZ" sz="2000" b="1" dirty="0" smtClean="0">
                <a:solidFill>
                  <a:schemeClr val="bg1"/>
                </a:solidFill>
              </a:rPr>
              <a:t>təhlil</a:t>
            </a:r>
            <a:r>
              <a:rPr lang="en-US" sz="2000" b="1" dirty="0" smtClean="0">
                <a:solidFill>
                  <a:schemeClr val="bg1"/>
                </a:solidFill>
              </a:rPr>
              <a:t>l</a:t>
            </a:r>
            <a:r>
              <a:rPr lang="az-Latn-AZ" sz="2000" b="1" dirty="0" smtClean="0">
                <a:solidFill>
                  <a:schemeClr val="bg1"/>
                </a:solidFill>
              </a:rPr>
              <a:t>ər</a:t>
            </a:r>
            <a:r>
              <a:rPr lang="en-US" sz="2000" b="1" dirty="0" smtClean="0">
                <a:solidFill>
                  <a:schemeClr val="bg1"/>
                </a:solidFill>
              </a:rPr>
              <a:t>l</a:t>
            </a:r>
            <a:r>
              <a:rPr lang="az-Latn-AZ" sz="2000" b="1" dirty="0" smtClean="0">
                <a:solidFill>
                  <a:schemeClr val="bg1"/>
                </a:solidFill>
              </a:rPr>
              <a:t>ə </a:t>
            </a:r>
            <a:r>
              <a:rPr lang="en-US" sz="2000" b="1" dirty="0" err="1" smtClean="0">
                <a:solidFill>
                  <a:schemeClr val="bg1"/>
                </a:solidFill>
              </a:rPr>
              <a:t>Sizin</a:t>
            </a:r>
            <a:r>
              <a:rPr lang="en-US" sz="2000" b="1" dirty="0" smtClean="0">
                <a:solidFill>
                  <a:schemeClr val="bg1"/>
                </a:solidFill>
              </a:rPr>
              <a:t> </a:t>
            </a:r>
            <a:r>
              <a:rPr lang="en-US" sz="2000" b="1" dirty="0" err="1" smtClean="0">
                <a:solidFill>
                  <a:schemeClr val="bg1"/>
                </a:solidFill>
              </a:rPr>
              <a:t>xidm</a:t>
            </a:r>
            <a:r>
              <a:rPr lang="az-Latn-AZ" sz="2000" b="1" dirty="0" smtClean="0">
                <a:solidFill>
                  <a:schemeClr val="bg1"/>
                </a:solidFill>
              </a:rPr>
              <a:t>ətinizdədir!</a:t>
            </a:r>
            <a:endParaRPr lang="az-Latn-AZ" sz="2000" b="1" dirty="0">
              <a:solidFill>
                <a:schemeClr val="bg1"/>
              </a:solidFill>
            </a:endParaRPr>
          </a:p>
        </p:txBody>
      </p:sp>
      <p:sp>
        <p:nvSpPr>
          <p:cNvPr id="10" name="Rectangle 2">
            <a:extLst>
              <a:ext uri="{FF2B5EF4-FFF2-40B4-BE49-F238E27FC236}">
                <a16:creationId xmlns="" xmlns:a16="http://schemas.microsoft.com/office/drawing/2014/main" id="{52A33959-64D0-4021-920E-286A60607F46}"/>
              </a:ext>
            </a:extLst>
          </p:cNvPr>
          <p:cNvSpPr>
            <a:spLocks noChangeArrowheads="1"/>
          </p:cNvSpPr>
          <p:nvPr/>
        </p:nvSpPr>
        <p:spPr bwMode="auto">
          <a:xfrm>
            <a:off x="609600" y="3930412"/>
            <a:ext cx="10962640" cy="1107996"/>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square" anchor="ctr">
            <a:spAutoFit/>
          </a:bodyPr>
          <a:lstStyle/>
          <a:p>
            <a:pPr algn="ctr" eaLnBrk="0" hangingPunct="0"/>
            <a:endParaRPr lang="az-Latn-AZ" sz="1100" b="1" i="1" dirty="0">
              <a:solidFill>
                <a:schemeClr val="bg1"/>
              </a:solidFill>
              <a:latin typeface="+mj-lt"/>
            </a:endParaRPr>
          </a:p>
          <a:p>
            <a:pPr algn="ctr" eaLnBrk="0" hangingPunct="0"/>
            <a:r>
              <a:rPr lang="en-US" sz="1100" b="1" i="1" dirty="0">
                <a:solidFill>
                  <a:schemeClr val="bg1"/>
                </a:solidFill>
              </a:rPr>
              <a:t>Tel.: </a:t>
            </a:r>
            <a:r>
              <a:rPr lang="az-Latn-AZ" sz="1100" b="1" i="1" dirty="0" smtClean="0">
                <a:solidFill>
                  <a:schemeClr val="bg1"/>
                </a:solidFill>
              </a:rPr>
              <a:t>(+</a:t>
            </a:r>
            <a:r>
              <a:rPr lang="az-Latn-AZ" sz="1100" b="1" i="1" dirty="0">
                <a:solidFill>
                  <a:schemeClr val="bg1"/>
                </a:solidFill>
              </a:rPr>
              <a:t>994 12) 538 91 04</a:t>
            </a:r>
          </a:p>
          <a:p>
            <a:pPr algn="ctr" eaLnBrk="0" hangingPunct="0"/>
            <a:r>
              <a:rPr lang="az-Latn-AZ" sz="1100" b="1" i="1" dirty="0">
                <a:solidFill>
                  <a:schemeClr val="bg1"/>
                </a:solidFill>
              </a:rPr>
              <a:t>Fax:(+994 12) 538 91 04</a:t>
            </a:r>
          </a:p>
          <a:p>
            <a:pPr algn="ctr" eaLnBrk="0" hangingPunct="0"/>
            <a:r>
              <a:rPr lang="en-US" sz="1100" b="1" i="1" dirty="0">
                <a:solidFill>
                  <a:schemeClr val="bg1"/>
                </a:solidFill>
              </a:rPr>
              <a:t>E-mail:</a:t>
            </a:r>
            <a:r>
              <a:rPr lang="az-Latn-AZ" sz="1100" b="1" i="1" dirty="0">
                <a:solidFill>
                  <a:schemeClr val="bg1"/>
                </a:solidFill>
              </a:rPr>
              <a:t> </a:t>
            </a:r>
            <a:r>
              <a:rPr lang="az-Latn-AZ" sz="1100" b="1" dirty="0">
                <a:solidFill>
                  <a:schemeClr val="bg1"/>
                </a:solidFill>
              </a:rPr>
              <a:t> info@etsim.az</a:t>
            </a:r>
            <a:endParaRPr lang="az-Latn-AZ" sz="1100" b="1" dirty="0" smtClean="0">
              <a:solidFill>
                <a:schemeClr val="bg1"/>
              </a:solidFill>
            </a:endParaRPr>
          </a:p>
          <a:p>
            <a:pPr algn="ctr" eaLnBrk="0" hangingPunct="0"/>
            <a:r>
              <a:rPr lang="en-US" sz="1100" b="1" dirty="0" smtClean="0">
                <a:solidFill>
                  <a:schemeClr val="bg1"/>
                </a:solidFill>
              </a:rPr>
              <a:t>www.</a:t>
            </a:r>
            <a:r>
              <a:rPr lang="az-Latn-AZ" sz="1100" b="1" dirty="0" smtClean="0">
                <a:solidFill>
                  <a:schemeClr val="bg1"/>
                </a:solidFill>
              </a:rPr>
              <a:t> etsim.a</a:t>
            </a:r>
            <a:r>
              <a:rPr lang="en-US" sz="1100" b="1" dirty="0" smtClean="0">
                <a:solidFill>
                  <a:schemeClr val="bg1"/>
                </a:solidFill>
              </a:rPr>
              <a:t>z</a:t>
            </a:r>
            <a:endParaRPr lang="az-Latn-AZ" sz="1100" b="1" dirty="0" smtClean="0">
              <a:solidFill>
                <a:schemeClr val="bg1"/>
              </a:solidFill>
            </a:endParaRPr>
          </a:p>
          <a:p>
            <a:pPr algn="ctr" eaLnBrk="0" hangingPunct="0"/>
            <a:endParaRPr lang="az-Latn-AZ" sz="1100" b="1" dirty="0">
              <a:solidFill>
                <a:schemeClr val="bg1"/>
              </a:solidFill>
              <a:latin typeface="+mj-lt"/>
            </a:endParaRPr>
          </a:p>
        </p:txBody>
      </p:sp>
      <p:sp>
        <p:nvSpPr>
          <p:cNvPr id="14" name="TextBox 13">
            <a:extLst>
              <a:ext uri="{FF2B5EF4-FFF2-40B4-BE49-F238E27FC236}">
                <a16:creationId xmlns="" xmlns:a16="http://schemas.microsoft.com/office/drawing/2014/main" id="{B7A37778-077C-4B1C-B47E-53742C2C6A66}"/>
              </a:ext>
            </a:extLst>
          </p:cNvPr>
          <p:cNvSpPr txBox="1"/>
          <p:nvPr/>
        </p:nvSpPr>
        <p:spPr>
          <a:xfrm>
            <a:off x="3573989" y="5277747"/>
            <a:ext cx="6019800" cy="276999"/>
          </a:xfrm>
          <a:prstGeom prst="rect">
            <a:avLst/>
          </a:prstGeom>
          <a:noFill/>
        </p:spPr>
        <p:txBody>
          <a:bodyPr wrap="square" rtlCol="0">
            <a:spAutoFit/>
          </a:bodyPr>
          <a:lstStyle/>
          <a:p>
            <a:r>
              <a:rPr lang="az-Latn-AZ" sz="1200" dirty="0" smtClean="0">
                <a:solidFill>
                  <a:schemeClr val="bg1"/>
                </a:solidFill>
              </a:rPr>
              <a:t> </a:t>
            </a:r>
            <a:r>
              <a:rPr lang="az-Latn-AZ" sz="1200" dirty="0">
                <a:solidFill>
                  <a:schemeClr val="bg1"/>
                </a:solidFill>
              </a:rPr>
              <a:t>https://</a:t>
            </a:r>
            <a:r>
              <a:rPr lang="az-Latn-AZ" sz="1200" b="1" dirty="0" smtClean="0">
                <a:solidFill>
                  <a:schemeClr val="bg1"/>
                </a:solidFill>
              </a:rPr>
              <a:t>www.facebook.com/etsimbaku</a:t>
            </a:r>
            <a:r>
              <a:rPr lang="az-Latn-AZ" sz="1200" dirty="0" smtClean="0">
                <a:solidFill>
                  <a:schemeClr val="bg1"/>
                </a:solidFill>
              </a:rPr>
              <a:t>/</a:t>
            </a:r>
            <a:endParaRPr lang="en-US" sz="1200" dirty="0">
              <a:solidFill>
                <a:schemeClr val="bg1"/>
              </a:solidFill>
            </a:endParaRPr>
          </a:p>
        </p:txBody>
      </p:sp>
      <p:pic>
        <p:nvPicPr>
          <p:cNvPr id="16" name="Picture 15">
            <a:extLst>
              <a:ext uri="{FF2B5EF4-FFF2-40B4-BE49-F238E27FC236}">
                <a16:creationId xmlns="" xmlns:a16="http://schemas.microsoft.com/office/drawing/2014/main" id="{09CB3B76-FB38-4B23-813D-0E121D4668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7400" y="5199888"/>
            <a:ext cx="464234" cy="432718"/>
          </a:xfrm>
          <a:prstGeom prst="rect">
            <a:avLst/>
          </a:prstGeom>
        </p:spPr>
      </p:pic>
      <p:grpSp>
        <p:nvGrpSpPr>
          <p:cNvPr id="17" name="Group 16">
            <a:extLst>
              <a:ext uri="{FF2B5EF4-FFF2-40B4-BE49-F238E27FC236}">
                <a16:creationId xmlns="" xmlns:a16="http://schemas.microsoft.com/office/drawing/2014/main" id="{A7BD0B03-DE56-40BB-8243-3E1382EA3BDF}"/>
              </a:ext>
            </a:extLst>
          </p:cNvPr>
          <p:cNvGrpSpPr/>
          <p:nvPr/>
        </p:nvGrpSpPr>
        <p:grpSpPr>
          <a:xfrm>
            <a:off x="2699690" y="2684964"/>
            <a:ext cx="6654800" cy="692235"/>
            <a:chOff x="976611" y="1951400"/>
            <a:chExt cx="5806655" cy="1012603"/>
          </a:xfrm>
        </p:grpSpPr>
        <p:grpSp>
          <p:nvGrpSpPr>
            <p:cNvPr id="18" name="Group 17">
              <a:extLst>
                <a:ext uri="{FF2B5EF4-FFF2-40B4-BE49-F238E27FC236}">
                  <a16:creationId xmlns="" xmlns:a16="http://schemas.microsoft.com/office/drawing/2014/main" id="{1955135A-C38B-4A0C-9209-D41A8A08725F}"/>
                </a:ext>
              </a:extLst>
            </p:cNvPr>
            <p:cNvGrpSpPr/>
            <p:nvPr/>
          </p:nvGrpSpPr>
          <p:grpSpPr>
            <a:xfrm>
              <a:off x="3382734" y="1972322"/>
              <a:ext cx="971671" cy="980586"/>
              <a:chOff x="6111049" y="2126294"/>
              <a:chExt cx="971671" cy="980586"/>
            </a:xfrm>
          </p:grpSpPr>
          <p:sp>
            <p:nvSpPr>
              <p:cNvPr id="31" name="Oval 30">
                <a:extLst>
                  <a:ext uri="{FF2B5EF4-FFF2-40B4-BE49-F238E27FC236}">
                    <a16:creationId xmlns="" xmlns:a16="http://schemas.microsoft.com/office/drawing/2014/main" id="{07839EDA-62C4-4346-8A6D-52E0A77B0D48}"/>
                  </a:ext>
                </a:extLst>
              </p:cNvPr>
              <p:cNvSpPr/>
              <p:nvPr/>
            </p:nvSpPr>
            <p:spPr>
              <a:xfrm>
                <a:off x="6111049" y="2126294"/>
                <a:ext cx="971671" cy="9805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z-Latn-AZ" sz="1200"/>
              </a:p>
            </p:txBody>
          </p:sp>
          <p:pic>
            <p:nvPicPr>
              <p:cNvPr id="32" name="Graphic 24" descr="Marker">
                <a:extLst>
                  <a:ext uri="{FF2B5EF4-FFF2-40B4-BE49-F238E27FC236}">
                    <a16:creationId xmlns="" xmlns:a16="http://schemas.microsoft.com/office/drawing/2014/main" id="{2643AADB-6115-4C0A-BE71-EF0CE8F8B58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6225533" y="2248722"/>
                <a:ext cx="742702" cy="742702"/>
              </a:xfrm>
              <a:prstGeom prst="rect">
                <a:avLst/>
              </a:prstGeom>
            </p:spPr>
          </p:pic>
        </p:grpSp>
        <p:grpSp>
          <p:nvGrpSpPr>
            <p:cNvPr id="19" name="Group 18">
              <a:extLst>
                <a:ext uri="{FF2B5EF4-FFF2-40B4-BE49-F238E27FC236}">
                  <a16:creationId xmlns="" xmlns:a16="http://schemas.microsoft.com/office/drawing/2014/main" id="{A62B2EA9-AA88-44B3-A5D0-99483F8E3B59}"/>
                </a:ext>
              </a:extLst>
            </p:cNvPr>
            <p:cNvGrpSpPr/>
            <p:nvPr/>
          </p:nvGrpSpPr>
          <p:grpSpPr>
            <a:xfrm>
              <a:off x="4583697" y="1964639"/>
              <a:ext cx="971671" cy="980586"/>
              <a:chOff x="6840941" y="2362621"/>
              <a:chExt cx="971671" cy="980586"/>
            </a:xfrm>
          </p:grpSpPr>
          <p:sp>
            <p:nvSpPr>
              <p:cNvPr id="29" name="Oval 28">
                <a:extLst>
                  <a:ext uri="{FF2B5EF4-FFF2-40B4-BE49-F238E27FC236}">
                    <a16:creationId xmlns="" xmlns:a16="http://schemas.microsoft.com/office/drawing/2014/main" id="{6DD698CD-A5A2-4BD0-800E-27A75A91DB78}"/>
                  </a:ext>
                </a:extLst>
              </p:cNvPr>
              <p:cNvSpPr/>
              <p:nvPr/>
            </p:nvSpPr>
            <p:spPr>
              <a:xfrm>
                <a:off x="6840941" y="2362621"/>
                <a:ext cx="971671" cy="9805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z-Latn-AZ" sz="1200"/>
              </a:p>
            </p:txBody>
          </p:sp>
          <p:pic>
            <p:nvPicPr>
              <p:cNvPr id="30" name="Graphic 22" descr="Upward trend">
                <a:extLst>
                  <a:ext uri="{FF2B5EF4-FFF2-40B4-BE49-F238E27FC236}">
                    <a16:creationId xmlns="" xmlns:a16="http://schemas.microsoft.com/office/drawing/2014/main" id="{B984DAA9-0826-4C0A-B4CF-3A6452871AA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6979588" y="2519355"/>
                <a:ext cx="695079" cy="695079"/>
              </a:xfrm>
              <a:prstGeom prst="rect">
                <a:avLst/>
              </a:prstGeom>
            </p:spPr>
          </p:pic>
        </p:grpSp>
        <p:grpSp>
          <p:nvGrpSpPr>
            <p:cNvPr id="20" name="Group 19">
              <a:extLst>
                <a:ext uri="{FF2B5EF4-FFF2-40B4-BE49-F238E27FC236}">
                  <a16:creationId xmlns="" xmlns:a16="http://schemas.microsoft.com/office/drawing/2014/main" id="{23A450A6-D3F0-47F8-9FC7-97FA21428903}"/>
                </a:ext>
              </a:extLst>
            </p:cNvPr>
            <p:cNvGrpSpPr/>
            <p:nvPr/>
          </p:nvGrpSpPr>
          <p:grpSpPr>
            <a:xfrm>
              <a:off x="5811595" y="1983417"/>
              <a:ext cx="971671" cy="980586"/>
              <a:chOff x="6683082" y="2627552"/>
              <a:chExt cx="971671" cy="980586"/>
            </a:xfrm>
          </p:grpSpPr>
          <p:sp>
            <p:nvSpPr>
              <p:cNvPr id="27" name="Oval 26">
                <a:extLst>
                  <a:ext uri="{FF2B5EF4-FFF2-40B4-BE49-F238E27FC236}">
                    <a16:creationId xmlns="" xmlns:a16="http://schemas.microsoft.com/office/drawing/2014/main" id="{4668366F-DC17-4829-9CA7-D74866EF044C}"/>
                  </a:ext>
                </a:extLst>
              </p:cNvPr>
              <p:cNvSpPr/>
              <p:nvPr/>
            </p:nvSpPr>
            <p:spPr>
              <a:xfrm>
                <a:off x="6683082" y="2627552"/>
                <a:ext cx="971671" cy="9805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z-Latn-AZ" sz="1200"/>
              </a:p>
            </p:txBody>
          </p:sp>
          <p:pic>
            <p:nvPicPr>
              <p:cNvPr id="28" name="Graphic 20" descr="Email">
                <a:extLst>
                  <a:ext uri="{FF2B5EF4-FFF2-40B4-BE49-F238E27FC236}">
                    <a16:creationId xmlns="" xmlns:a16="http://schemas.microsoft.com/office/drawing/2014/main" id="{CD1A95A3-168B-4740-9D39-F10789076AD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6829630" y="2776267"/>
                <a:ext cx="683155" cy="683155"/>
              </a:xfrm>
              <a:prstGeom prst="rect">
                <a:avLst/>
              </a:prstGeom>
            </p:spPr>
          </p:pic>
        </p:grpSp>
        <p:grpSp>
          <p:nvGrpSpPr>
            <p:cNvPr id="21" name="Group 20">
              <a:extLst>
                <a:ext uri="{FF2B5EF4-FFF2-40B4-BE49-F238E27FC236}">
                  <a16:creationId xmlns="" xmlns:a16="http://schemas.microsoft.com/office/drawing/2014/main" id="{D5CD6B68-8D03-47C2-9F35-1E4CC582BC39}"/>
                </a:ext>
              </a:extLst>
            </p:cNvPr>
            <p:cNvGrpSpPr/>
            <p:nvPr/>
          </p:nvGrpSpPr>
          <p:grpSpPr>
            <a:xfrm>
              <a:off x="976611" y="1951400"/>
              <a:ext cx="971671" cy="980586"/>
              <a:chOff x="266899" y="2352501"/>
              <a:chExt cx="971671" cy="980586"/>
            </a:xfrm>
          </p:grpSpPr>
          <p:sp>
            <p:nvSpPr>
              <p:cNvPr id="25" name="Oval 24">
                <a:extLst>
                  <a:ext uri="{FF2B5EF4-FFF2-40B4-BE49-F238E27FC236}">
                    <a16:creationId xmlns="" xmlns:a16="http://schemas.microsoft.com/office/drawing/2014/main" id="{9D84EBAD-F058-465C-90F2-B7E83DE7AA08}"/>
                  </a:ext>
                </a:extLst>
              </p:cNvPr>
              <p:cNvSpPr/>
              <p:nvPr/>
            </p:nvSpPr>
            <p:spPr>
              <a:xfrm>
                <a:off x="266899" y="2352501"/>
                <a:ext cx="971671" cy="9805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z-Latn-AZ" sz="1200"/>
              </a:p>
            </p:txBody>
          </p:sp>
          <p:pic>
            <p:nvPicPr>
              <p:cNvPr id="26" name="Graphic 38" descr="Receiver">
                <a:extLst>
                  <a:ext uri="{FF2B5EF4-FFF2-40B4-BE49-F238E27FC236}">
                    <a16:creationId xmlns="" xmlns:a16="http://schemas.microsoft.com/office/drawing/2014/main" id="{2765DD6D-D377-4BFA-9B9D-E23233D6BDA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374249" y="2464309"/>
                <a:ext cx="756969" cy="756969"/>
              </a:xfrm>
              <a:prstGeom prst="rect">
                <a:avLst/>
              </a:prstGeom>
            </p:spPr>
          </p:pic>
        </p:grpSp>
        <p:grpSp>
          <p:nvGrpSpPr>
            <p:cNvPr id="22" name="Group 21">
              <a:extLst>
                <a:ext uri="{FF2B5EF4-FFF2-40B4-BE49-F238E27FC236}">
                  <a16:creationId xmlns="" xmlns:a16="http://schemas.microsoft.com/office/drawing/2014/main" id="{F2ACF445-9A83-46FD-A266-B2250A0B4499}"/>
                </a:ext>
              </a:extLst>
            </p:cNvPr>
            <p:cNvGrpSpPr/>
            <p:nvPr/>
          </p:nvGrpSpPr>
          <p:grpSpPr>
            <a:xfrm>
              <a:off x="2181771" y="1980193"/>
              <a:ext cx="971671" cy="980586"/>
              <a:chOff x="1242568" y="3302578"/>
              <a:chExt cx="971671" cy="980586"/>
            </a:xfrm>
          </p:grpSpPr>
          <p:sp>
            <p:nvSpPr>
              <p:cNvPr id="23" name="Oval 22">
                <a:extLst>
                  <a:ext uri="{FF2B5EF4-FFF2-40B4-BE49-F238E27FC236}">
                    <a16:creationId xmlns="" xmlns:a16="http://schemas.microsoft.com/office/drawing/2014/main" id="{1ADA0D14-F709-4FEC-A5BE-348B96AA132C}"/>
                  </a:ext>
                </a:extLst>
              </p:cNvPr>
              <p:cNvSpPr/>
              <p:nvPr/>
            </p:nvSpPr>
            <p:spPr>
              <a:xfrm>
                <a:off x="1242568" y="3302578"/>
                <a:ext cx="971671" cy="9805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z-Latn-AZ" sz="1200"/>
              </a:p>
            </p:txBody>
          </p:sp>
          <p:pic>
            <p:nvPicPr>
              <p:cNvPr id="24" name="Graphic 41" descr="Smart Phone">
                <a:extLst>
                  <a:ext uri="{FF2B5EF4-FFF2-40B4-BE49-F238E27FC236}">
                    <a16:creationId xmlns="" xmlns:a16="http://schemas.microsoft.com/office/drawing/2014/main" id="{B3A72C62-2BCF-49D4-AAE2-FDC03D3176F1}"/>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1359838" y="3450068"/>
                <a:ext cx="732652" cy="732652"/>
              </a:xfrm>
              <a:prstGeom prst="rect">
                <a:avLst/>
              </a:prstGeom>
            </p:spPr>
          </p:pic>
        </p:grpSp>
      </p:grpSp>
      <p:cxnSp>
        <p:nvCxnSpPr>
          <p:cNvPr id="36" name="Straight Connector 35">
            <a:extLst>
              <a:ext uri="{FF2B5EF4-FFF2-40B4-BE49-F238E27FC236}">
                <a16:creationId xmlns="" xmlns:a16="http://schemas.microsoft.com/office/drawing/2014/main" id="{DE2BE227-8D41-492C-8941-192BA695F715}"/>
              </a:ext>
            </a:extLst>
          </p:cNvPr>
          <p:cNvCxnSpPr/>
          <p:nvPr/>
        </p:nvCxnSpPr>
        <p:spPr>
          <a:xfrm>
            <a:off x="762000" y="1689577"/>
            <a:ext cx="10167769" cy="0"/>
          </a:xfrm>
          <a:prstGeom prst="line">
            <a:avLst/>
          </a:prstGeom>
          <a:ln w="76200">
            <a:solidFill>
              <a:schemeClr val="accent1"/>
            </a:solidFill>
          </a:ln>
        </p:spPr>
        <p:style>
          <a:lnRef idx="3">
            <a:schemeClr val="accent1"/>
          </a:lnRef>
          <a:fillRef idx="0">
            <a:schemeClr val="accent1"/>
          </a:fillRef>
          <a:effectRef idx="2">
            <a:schemeClr val="accent1"/>
          </a:effectRef>
          <a:fontRef idx="minor">
            <a:schemeClr val="tx1"/>
          </a:fontRef>
        </p:style>
      </p:cxnSp>
      <p:sp>
        <p:nvSpPr>
          <p:cNvPr id="37" name="Rectangle 36"/>
          <p:cNvSpPr/>
          <p:nvPr/>
        </p:nvSpPr>
        <p:spPr>
          <a:xfrm>
            <a:off x="289237" y="266396"/>
            <a:ext cx="11611611" cy="629817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27360" y="404396"/>
            <a:ext cx="1107440" cy="1065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29136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Concourse</Template>
  <TotalTime>2761</TotalTime>
  <Words>522</Words>
  <Application>Microsoft Office PowerPoint</Application>
  <PresentationFormat>Custom</PresentationFormat>
  <Paragraphs>162</Paragraphs>
  <Slides>9</Slides>
  <Notes>2</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Concourse</vt:lpstr>
      <vt:lpstr>PowerPoint Presentation</vt:lpstr>
      <vt:lpstr>Pambıq haqqında ümumi məlumat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Tamraz</cp:lastModifiedBy>
  <cp:revision>163</cp:revision>
  <dcterms:created xsi:type="dcterms:W3CDTF">2018-04-12T05:02:49Z</dcterms:created>
  <dcterms:modified xsi:type="dcterms:W3CDTF">2018-07-06T11:22:05Z</dcterms:modified>
</cp:coreProperties>
</file>